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56" r:id="rId5"/>
    <p:sldMasterId id="2147483775" r:id="rId6"/>
    <p:sldMasterId id="2147483795" r:id="rId7"/>
    <p:sldMasterId id="2147483814" r:id="rId8"/>
    <p:sldMasterId id="2147483836" r:id="rId9"/>
  </p:sldMasterIdLst>
  <p:notesMasterIdLst>
    <p:notesMasterId r:id="rId27"/>
  </p:notesMasterIdLst>
  <p:handoutMasterIdLst>
    <p:handoutMasterId r:id="rId28"/>
  </p:handoutMasterIdLst>
  <p:sldIdLst>
    <p:sldId id="278" r:id="rId10"/>
    <p:sldId id="294" r:id="rId11"/>
    <p:sldId id="293" r:id="rId12"/>
    <p:sldId id="277" r:id="rId13"/>
    <p:sldId id="295" r:id="rId14"/>
    <p:sldId id="296" r:id="rId15"/>
    <p:sldId id="297" r:id="rId16"/>
    <p:sldId id="298" r:id="rId17"/>
    <p:sldId id="299" r:id="rId18"/>
    <p:sldId id="300" r:id="rId19"/>
    <p:sldId id="301" r:id="rId20"/>
    <p:sldId id="304" r:id="rId21"/>
    <p:sldId id="302" r:id="rId22"/>
    <p:sldId id="303" r:id="rId23"/>
    <p:sldId id="305" r:id="rId24"/>
    <p:sldId id="282" r:id="rId25"/>
    <p:sldId id="279"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EE2B2-2CAE-4803-8C35-92C1EE76BDC9}" v="7" dt="2024-12-05T13:04:09.86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53" autoAdjust="0"/>
    <p:restoredTop sz="94660"/>
  </p:normalViewPr>
  <p:slideViewPr>
    <p:cSldViewPr snapToGrid="0">
      <p:cViewPr varScale="1">
        <p:scale>
          <a:sx n="81" d="100"/>
          <a:sy n="81" d="100"/>
        </p:scale>
        <p:origin x="139" y="48"/>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D13AD00-C0F7-46C4-97A0-1A15665499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a:extLst>
              <a:ext uri="{FF2B5EF4-FFF2-40B4-BE49-F238E27FC236}">
                <a16:creationId xmlns:a16="http://schemas.microsoft.com/office/drawing/2014/main" id="{0D1D9ED9-B1D8-4F59-A4EE-7828DF5F9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3F65F0-5CD8-41DF-89E1-22096C1AB318}" type="datetime1">
              <a:rPr lang="fi-FI" smtClean="0"/>
              <a:t>17.12.2024</a:t>
            </a:fld>
            <a:endParaRPr lang="fi-FI" dirty="0"/>
          </a:p>
        </p:txBody>
      </p:sp>
      <p:sp>
        <p:nvSpPr>
          <p:cNvPr id="4" name="Alatunnisteen paikkamerkki 3">
            <a:extLst>
              <a:ext uri="{FF2B5EF4-FFF2-40B4-BE49-F238E27FC236}">
                <a16:creationId xmlns:a16="http://schemas.microsoft.com/office/drawing/2014/main" id="{DBDD7E1E-C080-4A9B-A6B9-3C41B12105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a:extLst>
              <a:ext uri="{FF2B5EF4-FFF2-40B4-BE49-F238E27FC236}">
                <a16:creationId xmlns:a16="http://schemas.microsoft.com/office/drawing/2014/main" id="{00637475-3517-4217-AF00-9C56D3AD83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A3EBE3-D7EB-4F27-B056-652D08283A26}" type="slidenum">
              <a:rPr lang="fi-FI" smtClean="0"/>
              <a:t>‹#›</a:t>
            </a:fld>
            <a:endParaRPr lang="fi-FI" dirty="0"/>
          </a:p>
        </p:txBody>
      </p:sp>
    </p:spTree>
    <p:extLst>
      <p:ext uri="{BB962C8B-B14F-4D97-AF65-F5344CB8AC3E}">
        <p14:creationId xmlns:p14="http://schemas.microsoft.com/office/powerpoint/2010/main" val="37030576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04280-BA24-4EAD-9108-43EFDD969BC5}" type="datetime1">
              <a:rPr lang="fi-FI" smtClean="0"/>
              <a:t>17.12.2024</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9D44A-A2CE-4F46-8183-3B78CFA07A17}" type="slidenum">
              <a:rPr lang="fi-FI" smtClean="0"/>
              <a:t>‹#›</a:t>
            </a:fld>
            <a:endParaRPr lang="fi-FI" dirty="0"/>
          </a:p>
        </p:txBody>
      </p:sp>
    </p:spTree>
    <p:extLst>
      <p:ext uri="{BB962C8B-B14F-4D97-AF65-F5344CB8AC3E}">
        <p14:creationId xmlns:p14="http://schemas.microsoft.com/office/powerpoint/2010/main" val="24100601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4.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gif"/><Relationship Id="rId1" Type="http://schemas.openxmlformats.org/officeDocument/2006/relationships/slideMaster" Target="../slideMasters/slideMaster1.xml"/><Relationship Id="rId4" Type="http://schemas.openxmlformats.org/officeDocument/2006/relationships/image" Target="../media/image4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1.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3.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Master" Target="../slideMasters/slideMaster4.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4.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7.svg"/><Relationship Id="rId2" Type="http://schemas.openxmlformats.org/officeDocument/2006/relationships/image" Target="../media/image74.png"/><Relationship Id="rId1" Type="http://schemas.openxmlformats.org/officeDocument/2006/relationships/slideMaster" Target="../slideMasters/slideMaster5.xml"/><Relationship Id="rId6" Type="http://schemas.openxmlformats.org/officeDocument/2006/relationships/image" Target="../media/image76.png"/><Relationship Id="rId5" Type="http://schemas.openxmlformats.org/officeDocument/2006/relationships/image" Target="../media/image67.svg"/><Relationship Id="rId4" Type="http://schemas.openxmlformats.org/officeDocument/2006/relationships/image" Target="../media/image6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5.xml"/><Relationship Id="rId5" Type="http://schemas.openxmlformats.org/officeDocument/2006/relationships/image" Target="../media/image83.svg"/><Relationship Id="rId4" Type="http://schemas.openxmlformats.org/officeDocument/2006/relationships/image" Target="../media/image8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Master" Target="../slideMasters/slideMaster6.xml"/><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91.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91.e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91.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91.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Master" Target="../slideMasters/slideMaster6.xml"/><Relationship Id="rId5" Type="http://schemas.openxmlformats.org/officeDocument/2006/relationships/image" Target="../media/image95.svg"/><Relationship Id="rId4" Type="http://schemas.openxmlformats.org/officeDocument/2006/relationships/image" Target="../media/image9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94.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94.png"/><Relationship Id="rId1" Type="http://schemas.openxmlformats.org/officeDocument/2006/relationships/slideMaster" Target="../slideMasters/slideMaster6.xml"/><Relationship Id="rId5" Type="http://schemas.openxmlformats.org/officeDocument/2006/relationships/image" Target="../media/image93.svg"/><Relationship Id="rId4" Type="http://schemas.openxmlformats.org/officeDocument/2006/relationships/image" Target="../media/image9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7.svg"/><Relationship Id="rId2" Type="http://schemas.openxmlformats.org/officeDocument/2006/relationships/image" Target="../media/image96.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7.svg"/><Relationship Id="rId2" Type="http://schemas.openxmlformats.org/officeDocument/2006/relationships/image" Target="../media/image9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8.emf"/><Relationship Id="rId1" Type="http://schemas.openxmlformats.org/officeDocument/2006/relationships/slideMaster" Target="../slideMasters/slideMaster6.xml"/><Relationship Id="rId4" Type="http://schemas.openxmlformats.org/officeDocument/2006/relationships/image" Target="../media/image97.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8.emf"/><Relationship Id="rId1" Type="http://schemas.openxmlformats.org/officeDocument/2006/relationships/slideMaster" Target="../slideMasters/slideMaster6.xml"/><Relationship Id="rId4" Type="http://schemas.openxmlformats.org/officeDocument/2006/relationships/image" Target="../media/image97.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8.emf"/><Relationship Id="rId1" Type="http://schemas.openxmlformats.org/officeDocument/2006/relationships/slideMaster" Target="../slideMasters/slideMaster6.xml"/><Relationship Id="rId4" Type="http://schemas.openxmlformats.org/officeDocument/2006/relationships/image" Target="../media/image97.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8.emf"/><Relationship Id="rId1" Type="http://schemas.openxmlformats.org/officeDocument/2006/relationships/slideMaster" Target="../slideMasters/slideMaster6.xml"/><Relationship Id="rId4" Type="http://schemas.openxmlformats.org/officeDocument/2006/relationships/image" Target="../media/image97.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94.png"/><Relationship Id="rId1" Type="http://schemas.openxmlformats.org/officeDocument/2006/relationships/slideMaster" Target="../slideMasters/slideMaster6.xml"/><Relationship Id="rId5" Type="http://schemas.openxmlformats.org/officeDocument/2006/relationships/image" Target="../media/image93.svg"/><Relationship Id="rId4" Type="http://schemas.openxmlformats.org/officeDocument/2006/relationships/image" Target="../media/image92.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slideMaster" Target="../slideMasters/slideMaster6.xml"/><Relationship Id="rId6" Type="http://schemas.openxmlformats.org/officeDocument/2006/relationships/image" Target="../media/image103.emf"/><Relationship Id="rId5" Type="http://schemas.openxmlformats.org/officeDocument/2006/relationships/image" Target="../media/image102.emf"/><Relationship Id="rId4" Type="http://schemas.openxmlformats.org/officeDocument/2006/relationships/image" Target="../media/image101.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73FFCD-7566-4AC7-91A9-7D34999A0DD9}"/>
              </a:ext>
            </a:extLst>
          </p:cNvPr>
          <p:cNvSpPr>
            <a:spLocks noGrp="1"/>
          </p:cNvSpPr>
          <p:nvPr>
            <p:ph type="dt" sz="half" idx="10"/>
          </p:nvPr>
        </p:nvSpPr>
        <p:spPr/>
        <p:txBody>
          <a:bodyPr/>
          <a:lstStyle/>
          <a:p>
            <a:fld id="{64DE01F0-230F-4494-9F6F-C2A09E9653F6}" type="datetime1">
              <a:rPr lang="fi-FI" smtClean="0"/>
              <a:t>17.12.2024</a:t>
            </a:fld>
            <a:endParaRPr lang="fi-FI" dirty="0"/>
          </a:p>
        </p:txBody>
      </p:sp>
      <p:sp>
        <p:nvSpPr>
          <p:cNvPr id="5" name="Alatunnisteen paikkamerkki 4">
            <a:extLst>
              <a:ext uri="{FF2B5EF4-FFF2-40B4-BE49-F238E27FC236}">
                <a16:creationId xmlns:a16="http://schemas.microsoft.com/office/drawing/2014/main" id="{5BC3D4B1-CDC4-47B7-8A96-D3F50DB7D6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CFB3FA6-778B-4C7B-B37A-D18E1C7ED9CD}"/>
              </a:ext>
            </a:extLst>
          </p:cNvPr>
          <p:cNvSpPr>
            <a:spLocks noGrp="1"/>
          </p:cNvSpPr>
          <p:nvPr>
            <p:ph type="sldNum" sz="quarter" idx="12"/>
          </p:nvPr>
        </p:nvSpPr>
        <p:spPr>
          <a:xfrm>
            <a:off x="8610600" y="6356350"/>
            <a:ext cx="3452812" cy="365125"/>
          </a:xfrm>
        </p:spPr>
        <p:txBody>
          <a:bodyPr/>
          <a:lstStyle/>
          <a:p>
            <a:fld id="{960804D1-D1DA-404B-A345-162A4B99A0F1}" type="slidenum">
              <a:rPr lang="fi-FI" smtClean="0"/>
              <a:t>‹#›</a:t>
            </a:fld>
            <a:endParaRPr lang="fi-FI" dirty="0"/>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9" name="Kuva 8">
            <a:extLst>
              <a:ext uri="{FF2B5EF4-FFF2-40B4-BE49-F238E27FC236}">
                <a16:creationId xmlns:a16="http://schemas.microsoft.com/office/drawing/2014/main" id="{B1B8BF41-220B-4CE0-B02C-E768D6696D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67516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petusdia">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D32259C-5089-4DFC-AAEC-ACD866E8EC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298713"/>
            <a:ext cx="3056893" cy="5565113"/>
          </a:xfrm>
          <a:prstGeom prst="rect">
            <a:avLst/>
          </a:prstGeom>
        </p:spPr>
      </p:pic>
      <p:pic>
        <p:nvPicPr>
          <p:cNvPr id="21" name="Kuva 20">
            <a:extLst>
              <a:ext uri="{FF2B5EF4-FFF2-40B4-BE49-F238E27FC236}">
                <a16:creationId xmlns:a16="http://schemas.microsoft.com/office/drawing/2014/main" id="{0373A784-1E92-4F2F-99D8-BC219553F0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71962" y="157045"/>
            <a:ext cx="1556595" cy="1495661"/>
          </a:xfrm>
          <a:prstGeom prst="rect">
            <a:avLst/>
          </a:prstGeom>
        </p:spPr>
      </p:pic>
      <p:sp>
        <p:nvSpPr>
          <p:cNvPr id="11" name="Päivämäärän paikkamerkki 2">
            <a:extLst>
              <a:ext uri="{FF2B5EF4-FFF2-40B4-BE49-F238E27FC236}">
                <a16:creationId xmlns:a16="http://schemas.microsoft.com/office/drawing/2014/main" id="{7378932E-2B8E-48A5-8B3B-0783120B2F0E}"/>
              </a:ext>
            </a:extLst>
          </p:cNvPr>
          <p:cNvSpPr>
            <a:spLocks noGrp="1"/>
          </p:cNvSpPr>
          <p:nvPr>
            <p:ph type="dt" sz="half" idx="10"/>
          </p:nvPr>
        </p:nvSpPr>
        <p:spPr>
          <a:xfrm>
            <a:off x="838200" y="6356350"/>
            <a:ext cx="2743200" cy="365125"/>
          </a:xfrm>
        </p:spPr>
        <p:txBody>
          <a:bodyPr/>
          <a:lstStyle/>
          <a:p>
            <a:fld id="{E3CAC8FB-1B88-4CF1-9473-D88FB34184B1}" type="datetime1">
              <a:rPr lang="fi-FI" smtClean="0"/>
              <a:t>17.12.2024</a:t>
            </a:fld>
            <a:endParaRPr lang="fi-FI" dirty="0"/>
          </a:p>
        </p:txBody>
      </p:sp>
      <p:sp>
        <p:nvSpPr>
          <p:cNvPr id="12" name="Alatunnisteen paikkamerkki 3">
            <a:extLst>
              <a:ext uri="{FF2B5EF4-FFF2-40B4-BE49-F238E27FC236}">
                <a16:creationId xmlns:a16="http://schemas.microsoft.com/office/drawing/2014/main" id="{0539E262-07A6-48E6-86FE-942DFCA127B0}"/>
              </a:ext>
            </a:extLst>
          </p:cNvPr>
          <p:cNvSpPr>
            <a:spLocks noGrp="1"/>
          </p:cNvSpPr>
          <p:nvPr>
            <p:ph type="ftr" sz="quarter" idx="11"/>
          </p:nvPr>
        </p:nvSpPr>
        <p:spPr>
          <a:xfrm>
            <a:off x="4038600" y="6356350"/>
            <a:ext cx="4114800" cy="365125"/>
          </a:xfrm>
        </p:spPr>
        <p:txBody>
          <a:bodyPr/>
          <a:lstStyle/>
          <a:p>
            <a:endParaRPr lang="fi-FI" dirty="0"/>
          </a:p>
        </p:txBody>
      </p:sp>
      <p:sp>
        <p:nvSpPr>
          <p:cNvPr id="14" name="Dian numeron paikkamerkki 4">
            <a:extLst>
              <a:ext uri="{FF2B5EF4-FFF2-40B4-BE49-F238E27FC236}">
                <a16:creationId xmlns:a16="http://schemas.microsoft.com/office/drawing/2014/main" id="{8F88A8F5-53C4-40B4-A8EF-BFCB0D1D34CC}"/>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dirty="0"/>
          </a:p>
        </p:txBody>
      </p:sp>
      <p:sp>
        <p:nvSpPr>
          <p:cNvPr id="23" name="Otsikko 1">
            <a:extLst>
              <a:ext uri="{FF2B5EF4-FFF2-40B4-BE49-F238E27FC236}">
                <a16:creationId xmlns:a16="http://schemas.microsoft.com/office/drawing/2014/main" id="{11396BA1-0447-4882-B00F-5D1591B1DD6F}"/>
              </a:ext>
            </a:extLst>
          </p:cNvPr>
          <p:cNvSpPr>
            <a:spLocks noGrp="1"/>
          </p:cNvSpPr>
          <p:nvPr>
            <p:ph type="title" hasCustomPrompt="1"/>
          </p:nvPr>
        </p:nvSpPr>
        <p:spPr>
          <a:xfrm>
            <a:off x="4784726" y="4321004"/>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9" name="Kuva 18">
            <a:extLst>
              <a:ext uri="{FF2B5EF4-FFF2-40B4-BE49-F238E27FC236}">
                <a16:creationId xmlns:a16="http://schemas.microsoft.com/office/drawing/2014/main" id="{0CEBB99B-427F-48D3-9060-C67FF53FB83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55692" y="2725312"/>
            <a:ext cx="2680615" cy="269802"/>
          </a:xfrm>
          <a:prstGeom prst="rect">
            <a:avLst/>
          </a:prstGeom>
        </p:spPr>
      </p:pic>
    </p:spTree>
    <p:extLst>
      <p:ext uri="{BB962C8B-B14F-4D97-AF65-F5344CB8AC3E}">
        <p14:creationId xmlns:p14="http://schemas.microsoft.com/office/powerpoint/2010/main" val="183065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etusdia 2">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02B87ECA-4C1C-43B8-95DC-31D54347D3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791" y="0"/>
            <a:ext cx="6860209" cy="6860209"/>
          </a:xfrm>
          <a:prstGeom prst="rect">
            <a:avLst/>
          </a:prstGeom>
        </p:spPr>
      </p:pic>
      <p:pic>
        <p:nvPicPr>
          <p:cNvPr id="16" name="Kuva 15">
            <a:extLst>
              <a:ext uri="{FF2B5EF4-FFF2-40B4-BE49-F238E27FC236}">
                <a16:creationId xmlns:a16="http://schemas.microsoft.com/office/drawing/2014/main" id="{34E3AEA7-AD9C-45DB-AA69-6B27570416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0" y="4770119"/>
            <a:ext cx="5393693" cy="2087881"/>
          </a:xfrm>
          <a:prstGeom prst="rect">
            <a:avLst/>
          </a:prstGeom>
        </p:spPr>
      </p:pic>
      <p:pic>
        <p:nvPicPr>
          <p:cNvPr id="17" name="Kuva 16">
            <a:extLst>
              <a:ext uri="{FF2B5EF4-FFF2-40B4-BE49-F238E27FC236}">
                <a16:creationId xmlns:a16="http://schemas.microsoft.com/office/drawing/2014/main" id="{3383DC0D-EA75-4640-9145-D945491E56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2100" y="6477552"/>
            <a:ext cx="1601052" cy="380448"/>
          </a:xfrm>
          <a:prstGeom prst="rect">
            <a:avLst/>
          </a:prstGeom>
        </p:spPr>
      </p:pic>
      <p:pic>
        <p:nvPicPr>
          <p:cNvPr id="18" name="Kuva 17">
            <a:extLst>
              <a:ext uri="{FF2B5EF4-FFF2-40B4-BE49-F238E27FC236}">
                <a16:creationId xmlns:a16="http://schemas.microsoft.com/office/drawing/2014/main" id="{9C2DC9C2-3B15-4D8D-A81A-EEF51E52AC0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2007" y="-8834"/>
            <a:ext cx="8878711" cy="3352800"/>
          </a:xfrm>
          <a:prstGeom prst="rect">
            <a:avLst/>
          </a:prstGeom>
        </p:spPr>
      </p:pic>
      <p:sp>
        <p:nvSpPr>
          <p:cNvPr id="15" name="Päivämäärän paikkamerkki 2">
            <a:extLst>
              <a:ext uri="{FF2B5EF4-FFF2-40B4-BE49-F238E27FC236}">
                <a16:creationId xmlns:a16="http://schemas.microsoft.com/office/drawing/2014/main" id="{CABFEE31-1B3D-46EE-88B4-9306A06B461D}"/>
              </a:ext>
            </a:extLst>
          </p:cNvPr>
          <p:cNvSpPr>
            <a:spLocks noGrp="1"/>
          </p:cNvSpPr>
          <p:nvPr>
            <p:ph type="dt" sz="half" idx="10"/>
          </p:nvPr>
        </p:nvSpPr>
        <p:spPr>
          <a:xfrm>
            <a:off x="838200" y="6356350"/>
            <a:ext cx="2743200" cy="365125"/>
          </a:xfrm>
        </p:spPr>
        <p:txBody>
          <a:bodyPr/>
          <a:lstStyle/>
          <a:p>
            <a:fld id="{F8B9D0D5-C6C8-492F-BC31-672FE6BA9AB8}" type="datetime1">
              <a:rPr lang="fi-FI" smtClean="0"/>
              <a:t>17.12.2024</a:t>
            </a:fld>
            <a:endParaRPr lang="fi-FI" dirty="0"/>
          </a:p>
        </p:txBody>
      </p:sp>
      <p:sp>
        <p:nvSpPr>
          <p:cNvPr id="19" name="Alatunnisteen paikkamerkki 3">
            <a:extLst>
              <a:ext uri="{FF2B5EF4-FFF2-40B4-BE49-F238E27FC236}">
                <a16:creationId xmlns:a16="http://schemas.microsoft.com/office/drawing/2014/main" id="{270ADD0D-885C-452E-BE47-16145F0CA702}"/>
              </a:ext>
            </a:extLst>
          </p:cNvPr>
          <p:cNvSpPr>
            <a:spLocks noGrp="1"/>
          </p:cNvSpPr>
          <p:nvPr>
            <p:ph type="ftr" sz="quarter" idx="11"/>
          </p:nvPr>
        </p:nvSpPr>
        <p:spPr>
          <a:xfrm>
            <a:off x="4038600" y="6356350"/>
            <a:ext cx="4114800" cy="365125"/>
          </a:xfrm>
        </p:spPr>
        <p:txBody>
          <a:bodyPr/>
          <a:lstStyle/>
          <a:p>
            <a:endParaRPr lang="fi-FI" dirty="0"/>
          </a:p>
        </p:txBody>
      </p:sp>
      <p:sp>
        <p:nvSpPr>
          <p:cNvPr id="20" name="Dian numeron paikkamerkki 4">
            <a:extLst>
              <a:ext uri="{FF2B5EF4-FFF2-40B4-BE49-F238E27FC236}">
                <a16:creationId xmlns:a16="http://schemas.microsoft.com/office/drawing/2014/main" id="{58FB19F6-3ACF-4F7F-B39F-B54E2432CF7E}"/>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dirty="0"/>
          </a:p>
        </p:txBody>
      </p:sp>
      <p:sp>
        <p:nvSpPr>
          <p:cNvPr id="22" name="Otsikko 1">
            <a:extLst>
              <a:ext uri="{FF2B5EF4-FFF2-40B4-BE49-F238E27FC236}">
                <a16:creationId xmlns:a16="http://schemas.microsoft.com/office/drawing/2014/main" id="{0F085BB7-9BE3-4CB4-9D6C-C8D37D99F2D5}"/>
              </a:ext>
            </a:extLst>
          </p:cNvPr>
          <p:cNvSpPr>
            <a:spLocks noGrp="1"/>
          </p:cNvSpPr>
          <p:nvPr>
            <p:ph type="title" hasCustomPrompt="1"/>
          </p:nvPr>
        </p:nvSpPr>
        <p:spPr>
          <a:xfrm>
            <a:off x="7058025" y="3171825"/>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2" name="Kuva 1">
            <a:extLst>
              <a:ext uri="{FF2B5EF4-FFF2-40B4-BE49-F238E27FC236}">
                <a16:creationId xmlns:a16="http://schemas.microsoft.com/office/drawing/2014/main" id="{EA005019-E151-4930-8E74-5C21B1E4A85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9873" y="4045789"/>
            <a:ext cx="2258995" cy="556719"/>
          </a:xfrm>
          <a:prstGeom prst="rect">
            <a:avLst/>
          </a:prstGeom>
        </p:spPr>
      </p:pic>
    </p:spTree>
    <p:extLst>
      <p:ext uri="{BB962C8B-B14F-4D97-AF65-F5344CB8AC3E}">
        <p14:creationId xmlns:p14="http://schemas.microsoft.com/office/powerpoint/2010/main" val="244781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imaatio ratas_esityksen alkuun tai loppuun">
    <p:spTree>
      <p:nvGrpSpPr>
        <p:cNvPr id="1" name=""/>
        <p:cNvGrpSpPr/>
        <p:nvPr/>
      </p:nvGrpSpPr>
      <p:grpSpPr>
        <a:xfrm>
          <a:off x="0" y="0"/>
          <a:ext cx="0" cy="0"/>
          <a:chOff x="0" y="0"/>
          <a:chExt cx="0" cy="0"/>
        </a:xfrm>
      </p:grpSpPr>
      <p:pic>
        <p:nvPicPr>
          <p:cNvPr id="8" name="Kuva 7" descr="Kuva, joka sisältää kohteen peili&#10;&#10;Kuvaus luotu automaattisesti">
            <a:extLst>
              <a:ext uri="{FF2B5EF4-FFF2-40B4-BE49-F238E27FC236}">
                <a16:creationId xmlns:a16="http://schemas.microsoft.com/office/drawing/2014/main" id="{9721A0EE-F1BE-4508-9173-1027A57158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450" y="1281112"/>
            <a:ext cx="3857625" cy="3857625"/>
          </a:xfrm>
          <a:prstGeom prst="rect">
            <a:avLst/>
          </a:prstGeom>
        </p:spPr>
      </p:pic>
      <p:sp>
        <p:nvSpPr>
          <p:cNvPr id="5" name="Otsikko 1">
            <a:extLst>
              <a:ext uri="{FF2B5EF4-FFF2-40B4-BE49-F238E27FC236}">
                <a16:creationId xmlns:a16="http://schemas.microsoft.com/office/drawing/2014/main" id="{994A2891-E156-4FC8-9438-32555576229E}"/>
              </a:ext>
            </a:extLst>
          </p:cNvPr>
          <p:cNvSpPr>
            <a:spLocks noGrp="1"/>
          </p:cNvSpPr>
          <p:nvPr>
            <p:ph type="title" hasCustomPrompt="1"/>
          </p:nvPr>
        </p:nvSpPr>
        <p:spPr>
          <a:xfrm>
            <a:off x="333375" y="3162300"/>
            <a:ext cx="2943225" cy="232768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5">
            <a:extLst>
              <a:ext uri="{FF2B5EF4-FFF2-40B4-BE49-F238E27FC236}">
                <a16:creationId xmlns:a16="http://schemas.microsoft.com/office/drawing/2014/main" id="{13FA966F-8AC6-4AD1-866D-D04B2EAF21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62425" y="5713576"/>
            <a:ext cx="2258995" cy="556719"/>
          </a:xfrm>
          <a:prstGeom prst="rect">
            <a:avLst/>
          </a:prstGeom>
        </p:spPr>
      </p:pic>
    </p:spTree>
    <p:extLst>
      <p:ext uri="{BB962C8B-B14F-4D97-AF65-F5344CB8AC3E}">
        <p14:creationId xmlns:p14="http://schemas.microsoft.com/office/powerpoint/2010/main" val="295740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E2F5594-8E92-41BC-8867-CBBC14BD0055}"/>
              </a:ext>
            </a:extLst>
          </p:cNvPr>
          <p:cNvSpPr>
            <a:spLocks noGrp="1"/>
          </p:cNvSpPr>
          <p:nvPr>
            <p:ph type="dt" sz="half" idx="10"/>
          </p:nvPr>
        </p:nvSpPr>
        <p:spPr/>
        <p:txBody>
          <a:bodyPr/>
          <a:lstStyle/>
          <a:p>
            <a:fld id="{B00240A7-CF2A-416C-8D17-0C2448A71565}" type="datetime1">
              <a:rPr lang="fi-FI" smtClean="0"/>
              <a:t>17.12.2024</a:t>
            </a:fld>
            <a:endParaRPr lang="fi-FI" dirty="0"/>
          </a:p>
        </p:txBody>
      </p:sp>
      <p:sp>
        <p:nvSpPr>
          <p:cNvPr id="3" name="Alatunnisteen paikkamerkki 2">
            <a:extLst>
              <a:ext uri="{FF2B5EF4-FFF2-40B4-BE49-F238E27FC236}">
                <a16:creationId xmlns:a16="http://schemas.microsoft.com/office/drawing/2014/main" id="{B9B835E5-8A7B-412C-8B37-523754DC5635}"/>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7AE894E2-455F-417B-AE61-AFE4517F1769}"/>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115633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beige">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73FFCD-7566-4AC7-91A9-7D34999A0DD9}"/>
              </a:ext>
            </a:extLst>
          </p:cNvPr>
          <p:cNvSpPr>
            <a:spLocks noGrp="1"/>
          </p:cNvSpPr>
          <p:nvPr>
            <p:ph type="dt" sz="half" idx="10"/>
          </p:nvPr>
        </p:nvSpPr>
        <p:spPr/>
        <p:txBody>
          <a:bodyPr/>
          <a:lstStyle/>
          <a:p>
            <a:fld id="{3CFAE0FC-3734-48BF-8F55-51517EEB7F78}" type="datetime1">
              <a:rPr lang="fi-FI" smtClean="0"/>
              <a:t>17.12.2024</a:t>
            </a:fld>
            <a:endParaRPr lang="fi-FI" dirty="0"/>
          </a:p>
        </p:txBody>
      </p:sp>
      <p:sp>
        <p:nvSpPr>
          <p:cNvPr id="5" name="Alatunnisteen paikkamerkki 4">
            <a:extLst>
              <a:ext uri="{FF2B5EF4-FFF2-40B4-BE49-F238E27FC236}">
                <a16:creationId xmlns:a16="http://schemas.microsoft.com/office/drawing/2014/main" id="{5BC3D4B1-CDC4-47B7-8A96-D3F50DB7D6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CFB3FA6-778B-4C7B-B37A-D18E1C7ED9CD}"/>
              </a:ext>
            </a:extLst>
          </p:cNvPr>
          <p:cNvSpPr>
            <a:spLocks noGrp="1"/>
          </p:cNvSpPr>
          <p:nvPr>
            <p:ph type="sldNum" sz="quarter" idx="12"/>
          </p:nvPr>
        </p:nvSpPr>
        <p:spPr>
          <a:xfrm>
            <a:off x="8610600" y="6356350"/>
            <a:ext cx="3452812" cy="365125"/>
          </a:xfrm>
        </p:spPr>
        <p:txBody>
          <a:bodyPr/>
          <a:lstStyle/>
          <a:p>
            <a:fld id="{960804D1-D1DA-404B-A345-162A4B99A0F1}" type="slidenum">
              <a:rPr lang="fi-FI" smtClean="0"/>
              <a:t>‹#›</a:t>
            </a:fld>
            <a:endParaRPr lang="fi-FI" dirty="0"/>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11" name="Kuva 10">
            <a:extLst>
              <a:ext uri="{FF2B5EF4-FFF2-40B4-BE49-F238E27FC236}">
                <a16:creationId xmlns:a16="http://schemas.microsoft.com/office/drawing/2014/main" id="{DC1C2B0A-09E0-4DBB-9919-A728948EB0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365704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174177FA-78B1-46AD-ABEC-8E79D60C1022}" type="datetime1">
              <a:rPr lang="fi-FI" smtClean="0"/>
              <a:t>17.12.2024</a:t>
            </a:fld>
            <a:endParaRPr lang="fi-FI" dirty="0"/>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dirty="0"/>
          </a:p>
        </p:txBody>
      </p:sp>
      <p:sp>
        <p:nvSpPr>
          <p:cNvPr id="11" name="Otsikko 1">
            <a:extLst>
              <a:ext uri="{FF2B5EF4-FFF2-40B4-BE49-F238E27FC236}">
                <a16:creationId xmlns:a16="http://schemas.microsoft.com/office/drawing/2014/main" id="{4D07E865-FB74-4290-8A5B-881FF90822B4}"/>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4A7576CE-FE1F-4D91-9D8E-EA37988ECCB0}"/>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Dian numeron paikkamerkki 5">
            <a:extLst>
              <a:ext uri="{FF2B5EF4-FFF2-40B4-BE49-F238E27FC236}">
                <a16:creationId xmlns:a16="http://schemas.microsoft.com/office/drawing/2014/main" id="{E84F0BE7-67CF-4588-93A6-0807149691F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246406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6AD8C57B-64C9-4392-8C06-8632641B6CE4}" type="datetime1">
              <a:rPr lang="fi-FI" smtClean="0"/>
              <a:t>17.12.2024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124318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beige">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4D04445-413C-4C93-BA1D-97A553219225}" type="datetime1">
              <a:rPr lang="fi-FI" smtClean="0"/>
              <a:t>17.12.2024</a:t>
            </a:fld>
            <a:endParaRPr lang="fi-FI" dirty="0"/>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127092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beige">
    <p:bg>
      <p:bgPr>
        <a:solidFill>
          <a:schemeClr val="accent2"/>
        </a:solid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D8141172-8CDD-4EEE-960C-CC575B6CDC4D}" type="datetime1">
              <a:rPr lang="fi-FI" smtClean="0"/>
              <a:t>17.12.2024</a:t>
            </a:fld>
            <a:endParaRPr lang="fi-FI" dirty="0"/>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277128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teksti beige">
    <p:bg>
      <p:bgPr>
        <a:solidFill>
          <a:schemeClr val="accent2"/>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68202F8-76F6-48C2-BB16-14F030E3FE35}" type="datetime1">
              <a:rPr lang="fi-FI" smtClean="0"/>
              <a:t>17.12.2024</a:t>
            </a:fld>
            <a:endParaRPr lang="fi-FI" dirty="0"/>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dirty="0"/>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B9E95B92-8726-4930-A255-2F27AE795155}"/>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DBC2D19B-A6C1-479D-A508-DD2AF89510BC}"/>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55779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valkoinen">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2" name="Otsikko 1">
            <a:extLst>
              <a:ext uri="{FF2B5EF4-FFF2-40B4-BE49-F238E27FC236}">
                <a16:creationId xmlns:a16="http://schemas.microsoft.com/office/drawing/2014/main" id="{44AB1D4E-9FD0-406C-BD3D-F36510C6D9FC}"/>
              </a:ext>
            </a:extLst>
          </p:cNvPr>
          <p:cNvSpPr>
            <a:spLocks noGrp="1"/>
          </p:cNvSpPr>
          <p:nvPr>
            <p:ph type="title"/>
          </p:nvPr>
        </p:nvSpPr>
        <p:spPr>
          <a:xfrm>
            <a:off x="1600200" y="365125"/>
            <a:ext cx="9686925" cy="1325563"/>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BED7F0D-4E7C-4918-8926-FB4764BC5E85}"/>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E6293756-5B8D-4FDF-AF61-EA340FFE003D}" type="datetime1">
              <a:rPr lang="fi-FI" smtClean="0"/>
              <a:t>17.12.2024</a:t>
            </a:fld>
            <a:endParaRPr lang="fi-FI" dirty="0"/>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dirty="0"/>
          </a:p>
        </p:txBody>
      </p:sp>
      <p:sp>
        <p:nvSpPr>
          <p:cNvPr id="11" name="Dian numeron paikkamerkki 5">
            <a:extLst>
              <a:ext uri="{FF2B5EF4-FFF2-40B4-BE49-F238E27FC236}">
                <a16:creationId xmlns:a16="http://schemas.microsoft.com/office/drawing/2014/main" id="{04046189-E7D0-4EB2-9A7F-9A70486A1E0A}"/>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87476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sininen">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2130EC-EE98-4A32-9F05-6EE8D205D9A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5B9C96C-C317-49B9-8FE0-E96EE5352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10B69CC-1DF7-4B85-B176-A24171472973}"/>
              </a:ext>
            </a:extLst>
          </p:cNvPr>
          <p:cNvSpPr>
            <a:spLocks noGrp="1"/>
          </p:cNvSpPr>
          <p:nvPr>
            <p:ph type="dt" sz="half" idx="10"/>
          </p:nvPr>
        </p:nvSpPr>
        <p:spPr/>
        <p:txBody>
          <a:bodyPr/>
          <a:lstStyle/>
          <a:p>
            <a:fld id="{D58037B4-3A17-49CB-9389-10A3F23900BD}" type="datetime1">
              <a:rPr lang="fi-FI" smtClean="0"/>
              <a:t>17.12.2024</a:t>
            </a:fld>
            <a:endParaRPr lang="fi-FI" dirty="0"/>
          </a:p>
        </p:txBody>
      </p:sp>
      <p:sp>
        <p:nvSpPr>
          <p:cNvPr id="5" name="Alatunnisteen paikkamerkki 4">
            <a:extLst>
              <a:ext uri="{FF2B5EF4-FFF2-40B4-BE49-F238E27FC236}">
                <a16:creationId xmlns:a16="http://schemas.microsoft.com/office/drawing/2014/main" id="{17C40EA8-0D3E-4614-9FA5-64E9B1F3E36B}"/>
              </a:ext>
            </a:extLst>
          </p:cNvPr>
          <p:cNvSpPr>
            <a:spLocks noGrp="1"/>
          </p:cNvSpPr>
          <p:nvPr>
            <p:ph type="ftr" sz="quarter" idx="11"/>
          </p:nvPr>
        </p:nvSpPr>
        <p:spPr/>
        <p:txBody>
          <a:bodyPr/>
          <a:lstStyle/>
          <a:p>
            <a:endParaRPr lang="fi-FI" dirty="0"/>
          </a:p>
        </p:txBody>
      </p:sp>
      <p:pic>
        <p:nvPicPr>
          <p:cNvPr id="8" name="Kuva 7">
            <a:extLst>
              <a:ext uri="{FF2B5EF4-FFF2-40B4-BE49-F238E27FC236}">
                <a16:creationId xmlns:a16="http://schemas.microsoft.com/office/drawing/2014/main" id="{1C417BAF-CDF8-435F-96DF-586296DB8B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1C0DF97D-8C69-4125-A070-47DDE9479DEA}"/>
              </a:ext>
            </a:extLst>
          </p:cNvPr>
          <p:cNvSpPr>
            <a:spLocks noGrp="1"/>
          </p:cNvSpPr>
          <p:nvPr>
            <p:ph type="sldNum" sz="quarter" idx="12"/>
          </p:nvPr>
        </p:nvSpPr>
        <p:spPr/>
        <p:txBody>
          <a:bodyPr/>
          <a:lstStyle/>
          <a:p>
            <a:fld id="{E9708067-95A7-4DE9-A0BE-FD7614CDD73A}" type="slidenum">
              <a:rPr lang="fi-FI" smtClean="0"/>
              <a:t>‹#›</a:t>
            </a:fld>
            <a:endParaRPr lang="fi-FI" dirty="0"/>
          </a:p>
        </p:txBody>
      </p:sp>
      <p:pic>
        <p:nvPicPr>
          <p:cNvPr id="9" name="Kuva 8">
            <a:extLst>
              <a:ext uri="{FF2B5EF4-FFF2-40B4-BE49-F238E27FC236}">
                <a16:creationId xmlns:a16="http://schemas.microsoft.com/office/drawing/2014/main" id="{F788FB0F-A4B2-4211-A060-A67440C46C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43091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4AA4C07D-C3A4-4596-9EE1-B6192DDBDF27}" type="datetime1">
              <a:rPr lang="fi-FI" smtClean="0"/>
              <a:t>17.12.2024</a:t>
            </a:fld>
            <a:endParaRPr lang="fi-FI" dirty="0"/>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dirty="0"/>
          </a:p>
        </p:txBody>
      </p:sp>
      <p:sp>
        <p:nvSpPr>
          <p:cNvPr id="11" name="Otsikko 1">
            <a:extLst>
              <a:ext uri="{FF2B5EF4-FFF2-40B4-BE49-F238E27FC236}">
                <a16:creationId xmlns:a16="http://schemas.microsoft.com/office/drawing/2014/main" id="{F5EFCF63-35BB-48D0-A02A-E2564CFA5E62}"/>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F0514842-8076-4A26-811E-87A3DF769E9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Dian numeron paikkamerkki 5">
            <a:extLst>
              <a:ext uri="{FF2B5EF4-FFF2-40B4-BE49-F238E27FC236}">
                <a16:creationId xmlns:a16="http://schemas.microsoft.com/office/drawing/2014/main" id="{A190E134-26FB-4D2C-9093-3643639B7E49}"/>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69534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70D9599-F8C3-4E16-92FE-1639A2F090E8}" type="datetime1">
              <a:rPr lang="fi-FI" smtClean="0"/>
              <a:t>17.12.2024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280000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sisältökohdetta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B5264EB7-8951-4CB4-B3D9-9DA3201A82D3}" type="datetime1">
              <a:rPr lang="fi-FI" smtClean="0"/>
              <a:t>17.12.2024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0" name="Otsikko 1">
            <a:extLst>
              <a:ext uri="{FF2B5EF4-FFF2-40B4-BE49-F238E27FC236}">
                <a16:creationId xmlns:a16="http://schemas.microsoft.com/office/drawing/2014/main" id="{E7C4A680-09D1-4245-AAC6-6F66114EE955}"/>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EF64E38F-0504-4ECC-85C8-AB59D634F65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6A299EFF-99D7-423D-9AEC-773F2B69845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47011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ailu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647408E-977B-4384-8EB3-E117B9F63EA5}" type="datetime1">
              <a:rPr lang="fi-FI" smtClean="0"/>
              <a:t>17.12.2024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3" name="Otsikko 1">
            <a:extLst>
              <a:ext uri="{FF2B5EF4-FFF2-40B4-BE49-F238E27FC236}">
                <a16:creationId xmlns:a16="http://schemas.microsoft.com/office/drawing/2014/main" id="{9F323CED-9B21-4914-BBE0-96C93FA21EE5}"/>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608E496D-D33A-4FFC-9050-1225B563C861}"/>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06B83487-E6E0-4A5E-BDA7-16228C7E6435}"/>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0585BE96-F63C-47EA-A810-5F533224566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8490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teksti sininen">
    <p:bg>
      <p:bgPr>
        <a:solidFill>
          <a:schemeClr val="accent1">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7F7537A9-5EC6-4237-AA18-4B14814BE86E}" type="datetime1">
              <a:rPr lang="fi-FI" smtClean="0"/>
              <a:t>17.12.2024</a:t>
            </a:fld>
            <a:endParaRPr lang="fi-FI" dirty="0"/>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dirty="0"/>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2FF11E3C-4A01-461B-8A49-E5305079CB09}"/>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5EA0F42D-DF5D-47B7-A5B5-05E323BF0033}"/>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3949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bullet sininen">
    <p:bg>
      <p:bgPr>
        <a:solidFill>
          <a:schemeClr val="bg1">
            <a:alpha val="50000"/>
          </a:schemeClr>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Kuva 8">
            <a:extLst>
              <a:ext uri="{FF2B5EF4-FFF2-40B4-BE49-F238E27FC236}">
                <a16:creationId xmlns:a16="http://schemas.microsoft.com/office/drawing/2014/main" id="{25496D99-066B-448D-BB23-34485EA650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6B6C00C3-FA13-4D0D-89A4-FFEE62EF1437}" type="datetime1">
              <a:rPr lang="fi-FI" smtClean="0"/>
              <a:t>17.12.2024</a:t>
            </a:fld>
            <a:endParaRPr lang="fi-FI" dirty="0"/>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4" name="Otsikko 1">
            <a:extLst>
              <a:ext uri="{FF2B5EF4-FFF2-40B4-BE49-F238E27FC236}">
                <a16:creationId xmlns:a16="http://schemas.microsoft.com/office/drawing/2014/main" id="{C86966AF-C9DA-4719-9EBD-D4115365F469}"/>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77016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 teksti kuvalla sininen">
    <p:bg>
      <p:bgPr>
        <a:solidFill>
          <a:schemeClr val="accent1">
            <a:alpha val="40000"/>
          </a:schemeClr>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801AD68D-BEE8-4989-AAB9-A724FF123B9C}"/>
              </a:ext>
            </a:extLst>
          </p:cNvPr>
          <p:cNvSpPr>
            <a:spLocks noGrp="1"/>
          </p:cNvSpPr>
          <p:nvPr>
            <p:ph type="title"/>
          </p:nvPr>
        </p:nvSpPr>
        <p:spPr>
          <a:xfrm>
            <a:off x="3437791" y="365251"/>
            <a:ext cx="820930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97FDB190-2D4D-440E-8221-51BDAC3D3712}"/>
              </a:ext>
            </a:extLst>
          </p:cNvPr>
          <p:cNvSpPr>
            <a:spLocks noGrp="1"/>
          </p:cNvSpPr>
          <p:nvPr>
            <p:ph idx="1"/>
          </p:nvPr>
        </p:nvSpPr>
        <p:spPr>
          <a:xfrm>
            <a:off x="3437791" y="1825625"/>
            <a:ext cx="8209305"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Päivämäärän paikkamerkki 2">
            <a:extLst>
              <a:ext uri="{FF2B5EF4-FFF2-40B4-BE49-F238E27FC236}">
                <a16:creationId xmlns:a16="http://schemas.microsoft.com/office/drawing/2014/main" id="{6F1C7F00-6301-4C80-8C24-0AFBF7694CB8}"/>
              </a:ext>
            </a:extLst>
          </p:cNvPr>
          <p:cNvSpPr>
            <a:spLocks noGrp="1"/>
          </p:cNvSpPr>
          <p:nvPr>
            <p:ph type="dt" sz="half" idx="10"/>
          </p:nvPr>
        </p:nvSpPr>
        <p:spPr>
          <a:xfrm>
            <a:off x="838200" y="6356350"/>
            <a:ext cx="2743200" cy="365125"/>
          </a:xfrm>
        </p:spPr>
        <p:txBody>
          <a:bodyPr/>
          <a:lstStyle/>
          <a:p>
            <a:fld id="{AE876792-4FBB-4073-B4DA-C52E75BC536E}" type="datetime1">
              <a:rPr lang="fi-FI" smtClean="0"/>
              <a:t>17.12.2024</a:t>
            </a:fld>
            <a:endParaRPr lang="fi-FI" dirty="0"/>
          </a:p>
        </p:txBody>
      </p:sp>
      <p:sp>
        <p:nvSpPr>
          <p:cNvPr id="14" name="Alatunnisteen paikkamerkki 3">
            <a:extLst>
              <a:ext uri="{FF2B5EF4-FFF2-40B4-BE49-F238E27FC236}">
                <a16:creationId xmlns:a16="http://schemas.microsoft.com/office/drawing/2014/main" id="{F84A19D4-4FD1-4D1A-A191-685F923C2FE1}"/>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0CB25A1B-A6D5-4E48-91EE-B04968AE3D7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2476877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pin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BB2642-49FE-407A-A3F4-0600B55015C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542BF88-A9F2-4E2A-B0F1-8276E9D81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8FCF8F6-5F32-43A2-AC8B-954415E80512}"/>
              </a:ext>
            </a:extLst>
          </p:cNvPr>
          <p:cNvSpPr>
            <a:spLocks noGrp="1"/>
          </p:cNvSpPr>
          <p:nvPr>
            <p:ph type="dt" sz="half" idx="10"/>
          </p:nvPr>
        </p:nvSpPr>
        <p:spPr/>
        <p:txBody>
          <a:bodyPr/>
          <a:lstStyle/>
          <a:p>
            <a:fld id="{C3D05EDE-1D7F-410F-88EC-30185458F402}" type="datetime1">
              <a:rPr lang="fi-FI" smtClean="0"/>
              <a:t>17.12.2024</a:t>
            </a:fld>
            <a:endParaRPr lang="fi-FI" dirty="0"/>
          </a:p>
        </p:txBody>
      </p:sp>
      <p:sp>
        <p:nvSpPr>
          <p:cNvPr id="5" name="Alatunnisteen paikkamerkki 4">
            <a:extLst>
              <a:ext uri="{FF2B5EF4-FFF2-40B4-BE49-F238E27FC236}">
                <a16:creationId xmlns:a16="http://schemas.microsoft.com/office/drawing/2014/main" id="{E648B0DC-D89C-405B-8306-443D022CC988}"/>
              </a:ext>
            </a:extLst>
          </p:cNvPr>
          <p:cNvSpPr>
            <a:spLocks noGrp="1"/>
          </p:cNvSpPr>
          <p:nvPr>
            <p:ph type="ftr" sz="quarter" idx="11"/>
          </p:nvPr>
        </p:nvSpPr>
        <p:spPr/>
        <p:txBody>
          <a:bodyPr/>
          <a:lstStyle/>
          <a:p>
            <a:endParaRPr lang="fi-FI" dirty="0"/>
          </a:p>
        </p:txBody>
      </p:sp>
      <p:pic>
        <p:nvPicPr>
          <p:cNvPr id="7" name="Kuva 6">
            <a:extLst>
              <a:ext uri="{FF2B5EF4-FFF2-40B4-BE49-F238E27FC236}">
                <a16:creationId xmlns:a16="http://schemas.microsoft.com/office/drawing/2014/main" id="{3AFC798E-1C05-4E68-8FDA-47B426270D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5305A476-C345-48E9-A7C5-E0794885957D}"/>
              </a:ext>
            </a:extLst>
          </p:cNvPr>
          <p:cNvSpPr>
            <a:spLocks noGrp="1"/>
          </p:cNvSpPr>
          <p:nvPr>
            <p:ph type="sldNum" sz="quarter" idx="12"/>
          </p:nvPr>
        </p:nvSpPr>
        <p:spPr/>
        <p:txBody>
          <a:bodyPr/>
          <a:lstStyle/>
          <a:p>
            <a:fld id="{6BEC55B7-B27F-4F33-B573-7AD37FBCDED2}" type="slidenum">
              <a:rPr lang="fi-FI" smtClean="0"/>
              <a:t>‹#›</a:t>
            </a:fld>
            <a:endParaRPr lang="fi-FI" dirty="0"/>
          </a:p>
        </p:txBody>
      </p:sp>
      <p:pic>
        <p:nvPicPr>
          <p:cNvPr id="9" name="Kuva 8">
            <a:extLst>
              <a:ext uri="{FF2B5EF4-FFF2-40B4-BE49-F238E27FC236}">
                <a16:creationId xmlns:a16="http://schemas.microsoft.com/office/drawing/2014/main" id="{306A76AF-D851-4685-80F4-02A0FCC547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2643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sisältö pinkki">
    <p:bg>
      <p:bgPr>
        <a:solidFill>
          <a:schemeClr val="accent3">
            <a:alpha val="50000"/>
          </a:schemeClr>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B64B5535-12A2-444F-B881-BF3E072D1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13" name="Kuva 12">
            <a:extLst>
              <a:ext uri="{FF2B5EF4-FFF2-40B4-BE49-F238E27FC236}">
                <a16:creationId xmlns:a16="http://schemas.microsoft.com/office/drawing/2014/main" id="{7D25BCE7-3C58-4625-B134-D4925C434C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2FD115F5-8437-440C-87EB-C17E6B62E928}" type="datetime1">
              <a:rPr lang="fi-FI" smtClean="0"/>
              <a:t>17.12.2024</a:t>
            </a:fld>
            <a:endParaRPr lang="fi-FI" dirty="0"/>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dirty="0"/>
          </a:p>
        </p:txBody>
      </p:sp>
      <p:sp>
        <p:nvSpPr>
          <p:cNvPr id="14" name="Otsikko 1">
            <a:extLst>
              <a:ext uri="{FF2B5EF4-FFF2-40B4-BE49-F238E27FC236}">
                <a16:creationId xmlns:a16="http://schemas.microsoft.com/office/drawing/2014/main" id="{D827BA8A-BFEE-4F2C-9BB9-113EFD0DCE67}"/>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Sisällön paikkamerkki 2">
            <a:extLst>
              <a:ext uri="{FF2B5EF4-FFF2-40B4-BE49-F238E27FC236}">
                <a16:creationId xmlns:a16="http://schemas.microsoft.com/office/drawing/2014/main" id="{D3069FD1-4B67-4CD3-8634-B32C320EA75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Dian numeron paikkamerkki 5">
            <a:extLst>
              <a:ext uri="{FF2B5EF4-FFF2-40B4-BE49-F238E27FC236}">
                <a16:creationId xmlns:a16="http://schemas.microsoft.com/office/drawing/2014/main" id="{F0056C40-F7BB-4ACC-9A82-D6903014B1C6}"/>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78169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valkoinen">
    <p:bg>
      <p:bgPr>
        <a:solidFill>
          <a:schemeClr val="bg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E30A4B-D4F1-4D68-829B-C9450B17FC88}" type="datetime1">
              <a:rPr lang="fi-FI" smtClean="0"/>
              <a:t>17.12.2024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2313546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21BE045-E739-4683-921C-9E3571297131}" type="datetime1">
              <a:rPr lang="fi-FI" smtClean="0"/>
              <a:t>17.12.2024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4288872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kohdetta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BDF1DDC-7A29-411D-AB2A-DB3160F426AD}" type="datetime1">
              <a:rPr lang="fi-FI" smtClean="0"/>
              <a:t>17.12.2024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0" name="Otsikko 1">
            <a:extLst>
              <a:ext uri="{FF2B5EF4-FFF2-40B4-BE49-F238E27FC236}">
                <a16:creationId xmlns:a16="http://schemas.microsoft.com/office/drawing/2014/main" id="{C8452E8F-A576-4F74-B1B1-2525B5F77267}"/>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443F6A56-28AA-470C-A288-7B5AFE31051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76F1C969-5C79-4E79-8C1B-32C1472C752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57413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ECAA2A7-D247-49BF-808E-099534BFAE3A}" type="datetime1">
              <a:rPr lang="fi-FI" smtClean="0"/>
              <a:t>17.12.2024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3" name="Otsikko 1">
            <a:extLst>
              <a:ext uri="{FF2B5EF4-FFF2-40B4-BE49-F238E27FC236}">
                <a16:creationId xmlns:a16="http://schemas.microsoft.com/office/drawing/2014/main" id="{171CE3AD-73BA-4432-B14F-66834C34A9ED}"/>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0F7529ED-6E94-4F0E-9A1D-B554AD75A32A}"/>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C194B069-2676-448D-8BAE-F65320298A2E}"/>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A27EC461-AC56-4FB4-B3FF-DD8B3FD0CAAB}"/>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671756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teksti pinkki">
    <p:bg>
      <p:bgPr>
        <a:solidFill>
          <a:schemeClr val="accent3">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2E89032-1880-4839-9253-F354AC05199C}" type="datetime1">
              <a:rPr lang="fi-FI" smtClean="0"/>
              <a:t>17.12.2024</a:t>
            </a:fld>
            <a:endParaRPr lang="fi-FI" dirty="0"/>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dirty="0"/>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9AA739BF-E2F3-4B10-9B8D-06F98AC5CAD7}"/>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9A081EBC-78E5-4BBD-BDA9-49ADAA5824F7}"/>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90533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bullet pinkki">
    <p:bg>
      <p:bgPr>
        <a:solidFill>
          <a:schemeClr val="bg1"/>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17FA9958-0408-4766-A8D7-E37777BAB2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7200" y="0"/>
            <a:ext cx="87148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007FD47F-5CA1-4777-94C0-15B3FC210915}" type="datetime1">
              <a:rPr lang="fi-FI" smtClean="0"/>
              <a:t>17.12.2024</a:t>
            </a:fld>
            <a:endParaRPr lang="fi-FI" dirty="0"/>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dirty="0"/>
          </a:p>
        </p:txBody>
      </p:sp>
      <p:pic>
        <p:nvPicPr>
          <p:cNvPr id="15" name="Kuva 14">
            <a:extLst>
              <a:ext uri="{FF2B5EF4-FFF2-40B4-BE49-F238E27FC236}">
                <a16:creationId xmlns:a16="http://schemas.microsoft.com/office/drawing/2014/main" id="{48E22005-FACB-4E51-BC17-DBFD979423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6" name="Otsikko 1">
            <a:extLst>
              <a:ext uri="{FF2B5EF4-FFF2-40B4-BE49-F238E27FC236}">
                <a16:creationId xmlns:a16="http://schemas.microsoft.com/office/drawing/2014/main" id="{975802D1-55CF-4772-96DA-72A0FD4567D2}"/>
              </a:ext>
            </a:extLst>
          </p:cNvPr>
          <p:cNvSpPr>
            <a:spLocks noGrp="1"/>
          </p:cNvSpPr>
          <p:nvPr>
            <p:ph type="title"/>
          </p:nvPr>
        </p:nvSpPr>
        <p:spPr>
          <a:xfrm>
            <a:off x="659981" y="987424"/>
            <a:ext cx="3902494" cy="1926669"/>
          </a:xfrm>
        </p:spPr>
        <p:txBody>
          <a:bodyPr anchor="t">
            <a:normAutofit/>
          </a:bodyPr>
          <a:lstStyle>
            <a:lvl1pPr>
              <a:defRPr sz="32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111389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lime">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E16D7E4C-1C6A-4E85-A20C-A25F6BDF1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2" name="Otsikko 1">
            <a:extLst>
              <a:ext uri="{FF2B5EF4-FFF2-40B4-BE49-F238E27FC236}">
                <a16:creationId xmlns:a16="http://schemas.microsoft.com/office/drawing/2014/main" id="{36425C37-0F88-4610-A8AF-BF4E41B46E3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646B017-43E4-4833-BA31-594945C3E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52481BC-8F22-44EF-8464-17BFAF4B1D13}"/>
              </a:ext>
            </a:extLst>
          </p:cNvPr>
          <p:cNvSpPr>
            <a:spLocks noGrp="1"/>
          </p:cNvSpPr>
          <p:nvPr>
            <p:ph type="dt" sz="half" idx="10"/>
          </p:nvPr>
        </p:nvSpPr>
        <p:spPr/>
        <p:txBody>
          <a:bodyPr/>
          <a:lstStyle/>
          <a:p>
            <a:fld id="{F162E40E-A040-4634-A42E-A22540534437}" type="datetime1">
              <a:rPr lang="fi-FI" smtClean="0"/>
              <a:t>17.12.2024</a:t>
            </a:fld>
            <a:endParaRPr lang="fi-FI" dirty="0"/>
          </a:p>
        </p:txBody>
      </p:sp>
      <p:sp>
        <p:nvSpPr>
          <p:cNvPr id="5" name="Alatunnisteen paikkamerkki 4">
            <a:extLst>
              <a:ext uri="{FF2B5EF4-FFF2-40B4-BE49-F238E27FC236}">
                <a16:creationId xmlns:a16="http://schemas.microsoft.com/office/drawing/2014/main" id="{7B5A0D6D-07D7-4ED0-AF0F-FA6EEF089CE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737FEBF-0ECB-4AE9-AB43-304286ED1D03}"/>
              </a:ext>
            </a:extLst>
          </p:cNvPr>
          <p:cNvSpPr>
            <a:spLocks noGrp="1"/>
          </p:cNvSpPr>
          <p:nvPr>
            <p:ph type="sldNum" sz="quarter" idx="12"/>
          </p:nvPr>
        </p:nvSpPr>
        <p:spPr/>
        <p:txBody>
          <a:bodyPr/>
          <a:lstStyle/>
          <a:p>
            <a:fld id="{0C5EC5B8-5E2E-4484-BCC3-4F68CC0857D7}" type="slidenum">
              <a:rPr lang="fi-FI" smtClean="0"/>
              <a:t>‹#›</a:t>
            </a:fld>
            <a:endParaRPr lang="fi-FI" dirty="0"/>
          </a:p>
        </p:txBody>
      </p:sp>
      <p:pic>
        <p:nvPicPr>
          <p:cNvPr id="9" name="Kuva 8">
            <a:extLst>
              <a:ext uri="{FF2B5EF4-FFF2-40B4-BE49-F238E27FC236}">
                <a16:creationId xmlns:a16="http://schemas.microsoft.com/office/drawing/2014/main" id="{07500EDC-0A48-41E1-B38C-C90A73585E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04583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ja sisältö lime">
    <p:bg>
      <p:bgPr>
        <a:solidFill>
          <a:schemeClr val="accent6"/>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B326F0DF-1493-4EE5-94E2-9A35434462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5" name="Kuva 14">
            <a:extLst>
              <a:ext uri="{FF2B5EF4-FFF2-40B4-BE49-F238E27FC236}">
                <a16:creationId xmlns:a16="http://schemas.microsoft.com/office/drawing/2014/main" id="{55B6FA2A-CE5B-444E-AB1D-A3971E5AFB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950165"/>
            <a:ext cx="1484450" cy="3121151"/>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AE3FDE5C-ED04-4C55-A468-0DAAA35B5A83}" type="datetime1">
              <a:rPr lang="fi-FI" smtClean="0"/>
              <a:t>17.12.2024</a:t>
            </a:fld>
            <a:endParaRPr lang="fi-FI" dirty="0"/>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dirty="0"/>
          </a:p>
        </p:txBody>
      </p:sp>
      <p:sp>
        <p:nvSpPr>
          <p:cNvPr id="16" name="Otsikko 1">
            <a:extLst>
              <a:ext uri="{FF2B5EF4-FFF2-40B4-BE49-F238E27FC236}">
                <a16:creationId xmlns:a16="http://schemas.microsoft.com/office/drawing/2014/main" id="{7A62D804-0625-4D73-8C50-90A55877E7B8}"/>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7" name="Sisällön paikkamerkki 2">
            <a:extLst>
              <a:ext uri="{FF2B5EF4-FFF2-40B4-BE49-F238E27FC236}">
                <a16:creationId xmlns:a16="http://schemas.microsoft.com/office/drawing/2014/main" id="{92E865E3-39AF-405E-B818-2775B8F02E05}"/>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Dian numeron paikkamerkki 5">
            <a:extLst>
              <a:ext uri="{FF2B5EF4-FFF2-40B4-BE49-F238E27FC236}">
                <a16:creationId xmlns:a16="http://schemas.microsoft.com/office/drawing/2014/main" id="{D5F760AC-B6C7-446B-9C00-19B3DF3C043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184852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27BF0523-03C6-4748-AAC6-6DF6610DF367}" type="datetime1">
              <a:rPr lang="fi-FI" smtClean="0"/>
              <a:t>17.12.2024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876303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ksi sisältökohdetta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FB77F89-92B9-4A0E-953B-E031DA5F7BFB}" type="datetime1">
              <a:rPr lang="fi-FI" smtClean="0"/>
              <a:t>17.12.2024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0" name="Otsikko 1">
            <a:extLst>
              <a:ext uri="{FF2B5EF4-FFF2-40B4-BE49-F238E27FC236}">
                <a16:creationId xmlns:a16="http://schemas.microsoft.com/office/drawing/2014/main" id="{F5F398E1-4FEA-4C47-8DBB-67002E46672D}"/>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C53C25F3-3EC4-4DE1-A238-4D351EE959D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419D7574-E807-47CA-AE37-D5658E32690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07896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ailu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4C4E1C-9627-4A94-922F-09B49EB1A00E}" type="datetime1">
              <a:rPr lang="fi-FI" smtClean="0"/>
              <a:t>17.12.2024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3" name="Otsikko 1">
            <a:extLst>
              <a:ext uri="{FF2B5EF4-FFF2-40B4-BE49-F238E27FC236}">
                <a16:creationId xmlns:a16="http://schemas.microsoft.com/office/drawing/2014/main" id="{D7D77BBA-8B6E-4F47-9695-F42CC253CA53}"/>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5E3742E4-B808-4663-91DE-005687581E23}"/>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5D7AE2B7-5BC9-42F8-BFD1-2BF17D56F500}"/>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4B00869B-713A-4CB8-B785-5B128E4E813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30984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EB9D6A4-63AE-47D2-A595-BF5F22D4C2F2}" type="datetime1">
              <a:rPr lang="fi-FI" smtClean="0"/>
              <a:t>17.12.2024</a:t>
            </a:fld>
            <a:endParaRPr lang="fi-FI" dirty="0"/>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1696448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teksti lime">
    <p:bg>
      <p:bgPr>
        <a:solidFill>
          <a:schemeClr val="accent6"/>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CD7F0862-5907-47C8-B64A-B1A99D9BFFBC}" type="datetime1">
              <a:rPr lang="fi-FI" smtClean="0"/>
              <a:t>17.12.2024</a:t>
            </a:fld>
            <a:endParaRPr lang="fi-FI" dirty="0"/>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dirty="0"/>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3A76CEC0-F009-47A4-B0A2-E9BD45A999F1}"/>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ADF49E5B-594D-402D-905D-C898BED784C5}"/>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767616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bullet lime">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CA26390B-854D-4E9D-BAEB-914E4E49D18D}" type="datetime1">
              <a:rPr lang="fi-FI" smtClean="0"/>
              <a:t>17.12.2024</a:t>
            </a:fld>
            <a:endParaRPr lang="fi-FI" dirty="0"/>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dirty="0"/>
          </a:p>
        </p:txBody>
      </p:sp>
      <p:pic>
        <p:nvPicPr>
          <p:cNvPr id="13" name="Kuva 12">
            <a:extLst>
              <a:ext uri="{FF2B5EF4-FFF2-40B4-BE49-F238E27FC236}">
                <a16:creationId xmlns:a16="http://schemas.microsoft.com/office/drawing/2014/main" id="{D34BFFF6-FB31-4AC1-B11B-286B966667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30533" y="5220255"/>
            <a:ext cx="1794792" cy="153352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4" name="Otsikko 1">
            <a:extLst>
              <a:ext uri="{FF2B5EF4-FFF2-40B4-BE49-F238E27FC236}">
                <a16:creationId xmlns:a16="http://schemas.microsoft.com/office/drawing/2014/main" id="{E258B078-2E19-46E8-9BF3-E48356A5D722}"/>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273029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aihtoehtoinen ennen esityksen alkamista valmistelevaksi diaksi pienellä alaotsikolla">
    <p:bg>
      <p:bgPr>
        <a:solidFill>
          <a:schemeClr val="tx2"/>
        </a:solidFill>
        <a:effectLst/>
      </p:bgPr>
    </p:bg>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524000" y="5805264"/>
            <a:ext cx="9144000" cy="648071"/>
          </a:xfrm>
          <a:prstGeom prst="rect">
            <a:avLst/>
          </a:prstGeom>
        </p:spPr>
        <p:txBody>
          <a:bodyPr anchor="t" anchorCtr="0"/>
          <a:lstStyle>
            <a:lvl1pPr marL="0" indent="0" algn="ctr">
              <a:spcBef>
                <a:spcPts val="0"/>
              </a:spcBef>
              <a:buNone/>
              <a:defRPr sz="1600" b="0" i="0">
                <a:solidFill>
                  <a:schemeClr val="bg1"/>
                </a:solidFill>
                <a:latin typeface="Avenir Next Medium" panose="020B0503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Huomio tai lyhyt kuvaus esityksen seuraavasta kappaleesta</a:t>
            </a:r>
          </a:p>
        </p:txBody>
      </p:sp>
      <p:sp>
        <p:nvSpPr>
          <p:cNvPr id="2" name="Otsikko 1">
            <a:extLst>
              <a:ext uri="{FF2B5EF4-FFF2-40B4-BE49-F238E27FC236}">
                <a16:creationId xmlns:a16="http://schemas.microsoft.com/office/drawing/2014/main" id="{52951108-AF02-2D4C-A5B3-D9CDAAD4BA68}"/>
              </a:ext>
            </a:extLst>
          </p:cNvPr>
          <p:cNvSpPr>
            <a:spLocks noGrp="1"/>
          </p:cNvSpPr>
          <p:nvPr>
            <p:ph type="title"/>
          </p:nvPr>
        </p:nvSpPr>
        <p:spPr>
          <a:xfrm>
            <a:off x="911424" y="1484784"/>
            <a:ext cx="10515600" cy="3096344"/>
          </a:xfrm>
          <a:prstGeom prst="rect">
            <a:avLst/>
          </a:prstGeom>
        </p:spPr>
        <p:txBody>
          <a:bodyPr anchor="ctr" anchorCtr="0"/>
          <a:lstStyle>
            <a:lvl1pPr algn="ctr">
              <a:defRPr b="1" i="0">
                <a:solidFill>
                  <a:schemeClr val="bg1"/>
                </a:solidFill>
                <a:latin typeface="Avenir Next" panose="020B0503020202020204" pitchFamily="34" charset="0"/>
              </a:defRPr>
            </a:lvl1pPr>
          </a:lstStyle>
          <a:p>
            <a:r>
              <a:rPr lang="fi-FI"/>
              <a:t>Muokkaa ots. perustyyl. napsautt.</a:t>
            </a:r>
          </a:p>
        </p:txBody>
      </p:sp>
      <p:pic>
        <p:nvPicPr>
          <p:cNvPr id="6" name="Kuva 5">
            <a:extLst>
              <a:ext uri="{FF2B5EF4-FFF2-40B4-BE49-F238E27FC236}">
                <a16:creationId xmlns:a16="http://schemas.microsoft.com/office/drawing/2014/main" id="{B8606C77-B307-9E47-B59F-4253C5A4C0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04292" y="7029400"/>
            <a:ext cx="2383976" cy="164240"/>
          </a:xfrm>
          <a:prstGeom prst="rect">
            <a:avLst/>
          </a:prstGeom>
        </p:spPr>
      </p:pic>
    </p:spTree>
    <p:extLst>
      <p:ext uri="{BB962C8B-B14F-4D97-AF65-F5344CB8AC3E}">
        <p14:creationId xmlns:p14="http://schemas.microsoft.com/office/powerpoint/2010/main" val="3362890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almistelevan dian jatko-osa">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524000" y="3801600"/>
            <a:ext cx="9144000" cy="1066429"/>
          </a:xfrm>
          <a:prstGeom prst="rect">
            <a:avLst/>
          </a:prstGeom>
        </p:spPr>
        <p:txBody>
          <a:bodyPr anchor="t"/>
          <a:lstStyle>
            <a:lvl1pPr marL="0" indent="0" algn="ctr">
              <a:spcBef>
                <a:spcPts val="0"/>
              </a:spcBef>
              <a:spcAft>
                <a:spcPts val="600"/>
              </a:spcAft>
              <a:buNone/>
              <a:defRPr sz="2400" b="0" i="0">
                <a:latin typeface="Avenir Next Medium" panose="020B0503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Huomio tai lyhyt kuvaus esityksen seuraavasta kappaleesta</a:t>
            </a:r>
          </a:p>
        </p:txBody>
      </p:sp>
      <p:sp>
        <p:nvSpPr>
          <p:cNvPr id="27" name="Otsikko 26"/>
          <p:cNvSpPr>
            <a:spLocks noGrp="1"/>
          </p:cNvSpPr>
          <p:nvPr>
            <p:ph type="title" hasCustomPrompt="1"/>
          </p:nvPr>
        </p:nvSpPr>
        <p:spPr>
          <a:xfrm>
            <a:off x="1524000" y="908720"/>
            <a:ext cx="9144000" cy="2880136"/>
          </a:xfrm>
          <a:prstGeom prst="rect">
            <a:avLst/>
          </a:prstGeom>
        </p:spPr>
        <p:txBody>
          <a:bodyPr wrap="square" anchor="b">
            <a:normAutofit/>
          </a:bodyPr>
          <a:lstStyle>
            <a:lvl1pPr algn="ctr">
              <a:lnSpc>
                <a:spcPts val="6000"/>
              </a:lnSpc>
              <a:defRPr sz="7200" b="1" i="0">
                <a:solidFill>
                  <a:schemeClr val="tx2"/>
                </a:solidFill>
                <a:latin typeface="Avenir Next" panose="020B0503020202020204" pitchFamily="34" charset="0"/>
              </a:defRPr>
            </a:lvl1pPr>
          </a:lstStyle>
          <a:p>
            <a:r>
              <a:rPr lang="fi-FI" dirty="0"/>
              <a:t>Otsikko</a:t>
            </a:r>
          </a:p>
        </p:txBody>
      </p:sp>
    </p:spTree>
    <p:extLst>
      <p:ext uri="{BB962C8B-B14F-4D97-AF65-F5344CB8AC3E}">
        <p14:creationId xmlns:p14="http://schemas.microsoft.com/office/powerpoint/2010/main" val="6930332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Valmistelevan dian jatko-osa">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524000" y="3369552"/>
            <a:ext cx="9144000" cy="1066429"/>
          </a:xfrm>
          <a:prstGeom prst="rect">
            <a:avLst/>
          </a:prstGeom>
        </p:spPr>
        <p:txBody>
          <a:bodyPr anchor="t"/>
          <a:lstStyle>
            <a:lvl1pPr marL="0" indent="0" algn="ctr">
              <a:spcBef>
                <a:spcPts val="0"/>
              </a:spcBef>
              <a:spcAft>
                <a:spcPts val="600"/>
              </a:spcAft>
              <a:buNone/>
              <a:defRPr sz="2400" b="0" i="0">
                <a:latin typeface="Avenir Next Medium" panose="020B0503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Huomio tai lyhyt kuvaus esityksen seuraavasta kappaleesta</a:t>
            </a:r>
          </a:p>
        </p:txBody>
      </p:sp>
      <p:sp>
        <p:nvSpPr>
          <p:cNvPr id="27" name="Otsikko 26"/>
          <p:cNvSpPr>
            <a:spLocks noGrp="1"/>
          </p:cNvSpPr>
          <p:nvPr>
            <p:ph type="title" hasCustomPrompt="1"/>
          </p:nvPr>
        </p:nvSpPr>
        <p:spPr>
          <a:xfrm>
            <a:off x="1524000" y="476672"/>
            <a:ext cx="9144000" cy="2880136"/>
          </a:xfrm>
          <a:prstGeom prst="rect">
            <a:avLst/>
          </a:prstGeom>
        </p:spPr>
        <p:txBody>
          <a:bodyPr wrap="square" anchor="b">
            <a:normAutofit/>
          </a:bodyPr>
          <a:lstStyle>
            <a:lvl1pPr algn="ctr">
              <a:lnSpc>
                <a:spcPts val="6000"/>
              </a:lnSpc>
              <a:defRPr sz="7200" b="1" i="0">
                <a:solidFill>
                  <a:schemeClr val="tx2"/>
                </a:solidFill>
                <a:latin typeface="Avenir Next" panose="020B0503020202020204" pitchFamily="34" charset="0"/>
              </a:defRPr>
            </a:lvl1pPr>
          </a:lstStyle>
          <a:p>
            <a:r>
              <a:rPr lang="fi-FI" dirty="0"/>
              <a:t>Otsikko</a:t>
            </a:r>
          </a:p>
        </p:txBody>
      </p:sp>
      <p:pic>
        <p:nvPicPr>
          <p:cNvPr id="4" name="Kuva 3">
            <a:extLst>
              <a:ext uri="{FF2B5EF4-FFF2-40B4-BE49-F238E27FC236}">
                <a16:creationId xmlns:a16="http://schemas.microsoft.com/office/drawing/2014/main" id="{F91C6261-BCFF-2E4B-86E6-71D4777AD57F}"/>
              </a:ext>
            </a:extLst>
          </p:cNvPr>
          <p:cNvPicPr>
            <a:picLocks noChangeAspect="1"/>
          </p:cNvPicPr>
          <p:nvPr userDrawn="1"/>
        </p:nvPicPr>
        <p:blipFill rotWithShape="1">
          <a:blip r:embed="rId2"/>
          <a:srcRect b="15863"/>
          <a:stretch/>
        </p:blipFill>
        <p:spPr>
          <a:xfrm>
            <a:off x="4655840" y="4274263"/>
            <a:ext cx="3168352" cy="2583738"/>
          </a:xfrm>
          <a:prstGeom prst="rect">
            <a:avLst/>
          </a:prstGeom>
        </p:spPr>
      </p:pic>
      <p:pic>
        <p:nvPicPr>
          <p:cNvPr id="5" name="Kuva 4">
            <a:extLst>
              <a:ext uri="{FF2B5EF4-FFF2-40B4-BE49-F238E27FC236}">
                <a16:creationId xmlns:a16="http://schemas.microsoft.com/office/drawing/2014/main" id="{AB3E3E6F-7D6F-C146-80BD-7FF26D087127}"/>
              </a:ext>
            </a:extLst>
          </p:cNvPr>
          <p:cNvPicPr>
            <a:picLocks noChangeAspect="1"/>
          </p:cNvPicPr>
          <p:nvPr userDrawn="1"/>
        </p:nvPicPr>
        <p:blipFill rotWithShape="1">
          <a:blip r:embed="rId3"/>
          <a:srcRect l="19240"/>
          <a:stretch/>
        </p:blipFill>
        <p:spPr>
          <a:xfrm>
            <a:off x="0" y="4094217"/>
            <a:ext cx="1919536" cy="2763783"/>
          </a:xfrm>
          <a:prstGeom prst="rect">
            <a:avLst/>
          </a:prstGeom>
        </p:spPr>
      </p:pic>
      <p:pic>
        <p:nvPicPr>
          <p:cNvPr id="6" name="Kuva 5">
            <a:extLst>
              <a:ext uri="{FF2B5EF4-FFF2-40B4-BE49-F238E27FC236}">
                <a16:creationId xmlns:a16="http://schemas.microsoft.com/office/drawing/2014/main" id="{7E7E02B5-86F0-7343-928E-2FD414618C34}"/>
              </a:ext>
            </a:extLst>
          </p:cNvPr>
          <p:cNvPicPr>
            <a:picLocks noChangeAspect="1"/>
          </p:cNvPicPr>
          <p:nvPr userDrawn="1"/>
        </p:nvPicPr>
        <p:blipFill rotWithShape="1">
          <a:blip r:embed="rId4"/>
          <a:srcRect l="-1" r="643" b="6721"/>
          <a:stretch/>
        </p:blipFill>
        <p:spPr>
          <a:xfrm>
            <a:off x="2011726" y="4326197"/>
            <a:ext cx="2644114" cy="2530124"/>
          </a:xfrm>
          <a:prstGeom prst="rect">
            <a:avLst/>
          </a:prstGeom>
        </p:spPr>
      </p:pic>
      <p:pic>
        <p:nvPicPr>
          <p:cNvPr id="7" name="Kuva 6">
            <a:extLst>
              <a:ext uri="{FF2B5EF4-FFF2-40B4-BE49-F238E27FC236}">
                <a16:creationId xmlns:a16="http://schemas.microsoft.com/office/drawing/2014/main" id="{9A2CD64E-5BCA-5D43-B454-1085E8C34337}"/>
              </a:ext>
            </a:extLst>
          </p:cNvPr>
          <p:cNvPicPr>
            <a:picLocks noChangeAspect="1"/>
          </p:cNvPicPr>
          <p:nvPr userDrawn="1"/>
        </p:nvPicPr>
        <p:blipFill rotWithShape="1">
          <a:blip r:embed="rId5"/>
          <a:srcRect b="31349"/>
          <a:stretch/>
        </p:blipFill>
        <p:spPr>
          <a:xfrm>
            <a:off x="7896200" y="4257905"/>
            <a:ext cx="2663012" cy="2600095"/>
          </a:xfrm>
          <a:prstGeom prst="rect">
            <a:avLst/>
          </a:prstGeom>
        </p:spPr>
      </p:pic>
      <p:pic>
        <p:nvPicPr>
          <p:cNvPr id="8" name="Kuva 7">
            <a:extLst>
              <a:ext uri="{FF2B5EF4-FFF2-40B4-BE49-F238E27FC236}">
                <a16:creationId xmlns:a16="http://schemas.microsoft.com/office/drawing/2014/main" id="{E0782E6E-B117-8841-8E6B-65015FAEF205}"/>
              </a:ext>
            </a:extLst>
          </p:cNvPr>
          <p:cNvPicPr>
            <a:picLocks noChangeAspect="1"/>
          </p:cNvPicPr>
          <p:nvPr userDrawn="1"/>
        </p:nvPicPr>
        <p:blipFill rotWithShape="1">
          <a:blip r:embed="rId6"/>
          <a:srcRect r="13542" b="6318"/>
          <a:stretch/>
        </p:blipFill>
        <p:spPr>
          <a:xfrm>
            <a:off x="10564994" y="4081382"/>
            <a:ext cx="1627006" cy="2776617"/>
          </a:xfrm>
          <a:prstGeom prst="rect">
            <a:avLst/>
          </a:prstGeom>
        </p:spPr>
      </p:pic>
    </p:spTree>
    <p:extLst>
      <p:ext uri="{BB962C8B-B14F-4D97-AF65-F5344CB8AC3E}">
        <p14:creationId xmlns:p14="http://schemas.microsoft.com/office/powerpoint/2010/main" val="1590434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3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66E192-509E-4D4E-9161-89186D0332C8}"/>
              </a:ext>
            </a:extLst>
          </p:cNvPr>
          <p:cNvSpPr>
            <a:spLocks noGrp="1"/>
          </p:cNvSpPr>
          <p:nvPr>
            <p:ph type="title" hasCustomPrompt="1"/>
          </p:nvPr>
        </p:nvSpPr>
        <p:spPr>
          <a:xfrm>
            <a:off x="838200" y="365125"/>
            <a:ext cx="10515600" cy="831627"/>
          </a:xfrm>
          <a:prstGeom prst="rect">
            <a:avLst/>
          </a:prstGeom>
        </p:spPr>
        <p:txBody>
          <a:bodyPr/>
          <a:lstStyle>
            <a:lvl1pPr algn="l">
              <a:defRPr sz="2400" b="1" i="0">
                <a:solidFill>
                  <a:schemeClr val="tx2"/>
                </a:solidFill>
                <a:latin typeface="Avenir Next" panose="020B0503020202020204" pitchFamily="34"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319C9591-37AC-2D43-8AB9-0AB1EB5BAE91}"/>
              </a:ext>
            </a:extLst>
          </p:cNvPr>
          <p:cNvSpPr>
            <a:spLocks noGrp="1"/>
          </p:cNvSpPr>
          <p:nvPr>
            <p:ph idx="1"/>
          </p:nvPr>
        </p:nvSpPr>
        <p:spPr>
          <a:xfrm>
            <a:off x="838200" y="1268760"/>
            <a:ext cx="10515600" cy="4908203"/>
          </a:xfrm>
          <a:prstGeom prst="rect">
            <a:avLst/>
          </a:prstGeom>
        </p:spPr>
        <p:txBody>
          <a:bodyPr anchor="ctr" anchorCtr="0"/>
          <a:lstStyle>
            <a:lvl1pPr marL="432000" indent="-432000">
              <a:defRPr sz="4800" b="0" i="0">
                <a:latin typeface="Avenir Next Medium" panose="020B0503020202020204" pitchFamily="34" charset="0"/>
              </a:defRPr>
            </a:lvl1pPr>
            <a:lvl2pPr marL="1440000">
              <a:defRPr b="0" i="0">
                <a:latin typeface="Avenir Next Medium" panose="020B0503020202020204" pitchFamily="34" charset="0"/>
              </a:defRPr>
            </a:lvl2pPr>
            <a:lvl3pPr marL="2160000">
              <a:defRPr b="0" i="0">
                <a:latin typeface="Avenir Next Medium" panose="020B0503020202020204" pitchFamily="34" charset="0"/>
              </a:defRPr>
            </a:lvl3pPr>
            <a:lvl4pPr>
              <a:defRPr b="1" i="0">
                <a:latin typeface="Avenir Next Demi Bold" panose="020B0503020202020204" pitchFamily="34" charset="0"/>
              </a:defRPr>
            </a:lvl4pPr>
            <a:lvl5pPr>
              <a:defRPr b="1" i="0">
                <a:latin typeface="Avenir Next Demi Bold" panose="020B0503020202020204" pitchFamily="34" charset="0"/>
              </a:defRPr>
            </a:lvl5pPr>
          </a:lstStyle>
          <a:p>
            <a:pPr lvl="0"/>
            <a:r>
              <a:rPr lang="fi-FI"/>
              <a:t>Muokkaa tekstin perustyylejä napsauttamalla</a:t>
            </a:r>
          </a:p>
          <a:p>
            <a:pPr lvl="1"/>
            <a:r>
              <a:rPr lang="fi-FI"/>
              <a:t>toinen taso</a:t>
            </a:r>
          </a:p>
          <a:p>
            <a:pPr lvl="2"/>
            <a:r>
              <a:rPr lang="fi-FI"/>
              <a:t>kolmas taso</a:t>
            </a:r>
          </a:p>
        </p:txBody>
      </p:sp>
      <p:pic>
        <p:nvPicPr>
          <p:cNvPr id="5" name="Kuva 4">
            <a:extLst>
              <a:ext uri="{FF2B5EF4-FFF2-40B4-BE49-F238E27FC236}">
                <a16:creationId xmlns:a16="http://schemas.microsoft.com/office/drawing/2014/main" id="{0AD2CD25-9C1D-854B-A871-D35DB3097A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392" y="6453335"/>
            <a:ext cx="2225761" cy="189639"/>
          </a:xfrm>
          <a:prstGeom prst="rect">
            <a:avLst/>
          </a:prstGeom>
        </p:spPr>
      </p:pic>
    </p:spTree>
    <p:extLst>
      <p:ext uri="{BB962C8B-B14F-4D97-AF65-F5344CB8AC3E}">
        <p14:creationId xmlns:p14="http://schemas.microsoft.com/office/powerpoint/2010/main" val="4269107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Sisältö on kuningas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66E192-509E-4D4E-9161-89186D0332C8}"/>
              </a:ext>
            </a:extLst>
          </p:cNvPr>
          <p:cNvSpPr>
            <a:spLocks noGrp="1"/>
          </p:cNvSpPr>
          <p:nvPr>
            <p:ph type="title" hasCustomPrompt="1"/>
          </p:nvPr>
        </p:nvSpPr>
        <p:spPr>
          <a:xfrm>
            <a:off x="838200" y="365125"/>
            <a:ext cx="10515600" cy="831627"/>
          </a:xfrm>
          <a:prstGeom prst="rect">
            <a:avLst/>
          </a:prstGeom>
        </p:spPr>
        <p:txBody>
          <a:bodyPr/>
          <a:lstStyle>
            <a:lvl1pPr algn="l">
              <a:defRPr sz="2400" b="1" i="0">
                <a:solidFill>
                  <a:schemeClr val="tx2"/>
                </a:solidFill>
                <a:latin typeface="Avenir Next" panose="020B0503020202020204" pitchFamily="34"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319C9591-37AC-2D43-8AB9-0AB1EB5BAE91}"/>
              </a:ext>
            </a:extLst>
          </p:cNvPr>
          <p:cNvSpPr>
            <a:spLocks noGrp="1"/>
          </p:cNvSpPr>
          <p:nvPr>
            <p:ph idx="1"/>
          </p:nvPr>
        </p:nvSpPr>
        <p:spPr>
          <a:xfrm>
            <a:off x="838200" y="1268760"/>
            <a:ext cx="10515600" cy="4908203"/>
          </a:xfrm>
          <a:prstGeom prst="rect">
            <a:avLst/>
          </a:prstGeom>
        </p:spPr>
        <p:txBody>
          <a:bodyPr anchor="ctr" anchorCtr="0"/>
          <a:lstStyle>
            <a:lvl1pPr marL="432000" indent="-432000">
              <a:defRPr sz="4800" b="0" i="0">
                <a:latin typeface="Avenir Next Medium" panose="020B0503020202020204" pitchFamily="34" charset="0"/>
              </a:defRPr>
            </a:lvl1pPr>
            <a:lvl2pPr marL="1440000">
              <a:defRPr b="0" i="0">
                <a:latin typeface="Avenir Next Medium" panose="020B0503020202020204" pitchFamily="34" charset="0"/>
              </a:defRPr>
            </a:lvl2pPr>
            <a:lvl3pPr marL="2160000">
              <a:defRPr b="0" i="0">
                <a:latin typeface="Avenir Next Medium" panose="020B0503020202020204" pitchFamily="34" charset="0"/>
              </a:defRPr>
            </a:lvl3pPr>
            <a:lvl4pPr>
              <a:defRPr b="1" i="0">
                <a:latin typeface="Avenir Next Demi Bold" panose="020B0503020202020204" pitchFamily="34" charset="0"/>
              </a:defRPr>
            </a:lvl4pPr>
            <a:lvl5pPr>
              <a:defRPr b="1" i="0">
                <a:latin typeface="Avenir Next Demi Bold" panose="020B0503020202020204" pitchFamily="34" charset="0"/>
              </a:defRPr>
            </a:lvl5pPr>
          </a:lstStyle>
          <a:p>
            <a:pPr lvl="0"/>
            <a:r>
              <a:rPr lang="fi-FI"/>
              <a:t>Muokkaa tekstin perustyylejä napsauttamalla</a:t>
            </a:r>
          </a:p>
          <a:p>
            <a:pPr lvl="1"/>
            <a:r>
              <a:rPr lang="fi-FI"/>
              <a:t>toinen taso</a:t>
            </a:r>
          </a:p>
          <a:p>
            <a:pPr lvl="2"/>
            <a:r>
              <a:rPr lang="fi-FI"/>
              <a:t>kolmas taso</a:t>
            </a:r>
          </a:p>
        </p:txBody>
      </p:sp>
      <p:pic>
        <p:nvPicPr>
          <p:cNvPr id="5" name="Kuva 4">
            <a:extLst>
              <a:ext uri="{FF2B5EF4-FFF2-40B4-BE49-F238E27FC236}">
                <a16:creationId xmlns:a16="http://schemas.microsoft.com/office/drawing/2014/main" id="{0AD2CD25-9C1D-854B-A871-D35DB3097A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392" y="6453335"/>
            <a:ext cx="2225761" cy="189639"/>
          </a:xfrm>
          <a:prstGeom prst="rect">
            <a:avLst/>
          </a:prstGeom>
        </p:spPr>
      </p:pic>
      <p:pic>
        <p:nvPicPr>
          <p:cNvPr id="6" name="Kuva 5">
            <a:extLst>
              <a:ext uri="{FF2B5EF4-FFF2-40B4-BE49-F238E27FC236}">
                <a16:creationId xmlns:a16="http://schemas.microsoft.com/office/drawing/2014/main" id="{5488BC0B-4E26-AA40-9E17-4CBDF7258EA8}"/>
              </a:ext>
            </a:extLst>
          </p:cNvPr>
          <p:cNvPicPr>
            <a:picLocks noChangeAspect="1"/>
          </p:cNvPicPr>
          <p:nvPr userDrawn="1"/>
        </p:nvPicPr>
        <p:blipFill rotWithShape="1">
          <a:blip r:embed="rId3"/>
          <a:srcRect l="19240"/>
          <a:stretch/>
        </p:blipFill>
        <p:spPr>
          <a:xfrm flipH="1">
            <a:off x="10292003" y="3551366"/>
            <a:ext cx="1919536" cy="2763783"/>
          </a:xfrm>
          <a:prstGeom prst="rect">
            <a:avLst/>
          </a:prstGeom>
        </p:spPr>
      </p:pic>
    </p:spTree>
    <p:extLst>
      <p:ext uri="{BB962C8B-B14F-4D97-AF65-F5344CB8AC3E}">
        <p14:creationId xmlns:p14="http://schemas.microsoft.com/office/powerpoint/2010/main" val="421786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isältö on kuningas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66E192-509E-4D4E-9161-89186D0332C8}"/>
              </a:ext>
            </a:extLst>
          </p:cNvPr>
          <p:cNvSpPr>
            <a:spLocks noGrp="1"/>
          </p:cNvSpPr>
          <p:nvPr>
            <p:ph type="title" hasCustomPrompt="1"/>
          </p:nvPr>
        </p:nvSpPr>
        <p:spPr>
          <a:xfrm>
            <a:off x="838200" y="365125"/>
            <a:ext cx="10515600" cy="831627"/>
          </a:xfrm>
          <a:prstGeom prst="rect">
            <a:avLst/>
          </a:prstGeom>
        </p:spPr>
        <p:txBody>
          <a:bodyPr/>
          <a:lstStyle>
            <a:lvl1pPr algn="l">
              <a:defRPr sz="2400" b="1" i="0">
                <a:solidFill>
                  <a:schemeClr val="tx2"/>
                </a:solidFill>
                <a:latin typeface="Avenir Next" panose="020B0503020202020204" pitchFamily="34"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319C9591-37AC-2D43-8AB9-0AB1EB5BAE91}"/>
              </a:ext>
            </a:extLst>
          </p:cNvPr>
          <p:cNvSpPr>
            <a:spLocks noGrp="1"/>
          </p:cNvSpPr>
          <p:nvPr>
            <p:ph idx="1"/>
          </p:nvPr>
        </p:nvSpPr>
        <p:spPr>
          <a:xfrm>
            <a:off x="838200" y="1268760"/>
            <a:ext cx="10515600" cy="4908203"/>
          </a:xfrm>
          <a:prstGeom prst="rect">
            <a:avLst/>
          </a:prstGeom>
        </p:spPr>
        <p:txBody>
          <a:bodyPr anchor="ctr" anchorCtr="0"/>
          <a:lstStyle>
            <a:lvl1pPr marL="432000" indent="-432000">
              <a:defRPr sz="4800" b="0" i="0">
                <a:latin typeface="Avenir Next Medium" panose="020B0503020202020204" pitchFamily="34" charset="0"/>
              </a:defRPr>
            </a:lvl1pPr>
            <a:lvl2pPr marL="1440000">
              <a:defRPr b="0" i="0">
                <a:latin typeface="Avenir Next Medium" panose="020B0503020202020204" pitchFamily="34" charset="0"/>
              </a:defRPr>
            </a:lvl2pPr>
            <a:lvl3pPr marL="2160000">
              <a:defRPr b="0" i="0">
                <a:latin typeface="Avenir Next Medium" panose="020B0503020202020204" pitchFamily="34" charset="0"/>
              </a:defRPr>
            </a:lvl3pPr>
            <a:lvl4pPr>
              <a:defRPr b="1" i="0">
                <a:latin typeface="Avenir Next Demi Bold" panose="020B0503020202020204" pitchFamily="34" charset="0"/>
              </a:defRPr>
            </a:lvl4pPr>
            <a:lvl5pPr>
              <a:defRPr b="1" i="0">
                <a:latin typeface="Avenir Next Demi Bold" panose="020B0503020202020204" pitchFamily="34" charset="0"/>
              </a:defRPr>
            </a:lvl5pPr>
          </a:lstStyle>
          <a:p>
            <a:pPr lvl="0"/>
            <a:r>
              <a:rPr lang="fi-FI"/>
              <a:t>Muokkaa tekstin perustyylejä napsauttamalla</a:t>
            </a:r>
          </a:p>
          <a:p>
            <a:pPr lvl="1"/>
            <a:r>
              <a:rPr lang="fi-FI"/>
              <a:t>toinen taso</a:t>
            </a:r>
          </a:p>
          <a:p>
            <a:pPr lvl="2"/>
            <a:r>
              <a:rPr lang="fi-FI"/>
              <a:t>kolmas taso</a:t>
            </a:r>
          </a:p>
        </p:txBody>
      </p:sp>
      <p:pic>
        <p:nvPicPr>
          <p:cNvPr id="5" name="Kuva 4">
            <a:extLst>
              <a:ext uri="{FF2B5EF4-FFF2-40B4-BE49-F238E27FC236}">
                <a16:creationId xmlns:a16="http://schemas.microsoft.com/office/drawing/2014/main" id="{0AD2CD25-9C1D-854B-A871-D35DB3097A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392" y="6453335"/>
            <a:ext cx="2225761" cy="189639"/>
          </a:xfrm>
          <a:prstGeom prst="rect">
            <a:avLst/>
          </a:prstGeom>
        </p:spPr>
      </p:pic>
      <p:pic>
        <p:nvPicPr>
          <p:cNvPr id="7" name="Kuva 6">
            <a:extLst>
              <a:ext uri="{FF2B5EF4-FFF2-40B4-BE49-F238E27FC236}">
                <a16:creationId xmlns:a16="http://schemas.microsoft.com/office/drawing/2014/main" id="{22D95C8B-3F64-2B4F-857A-25E18CA97EE0}"/>
              </a:ext>
            </a:extLst>
          </p:cNvPr>
          <p:cNvPicPr>
            <a:picLocks noChangeAspect="1"/>
          </p:cNvPicPr>
          <p:nvPr userDrawn="1"/>
        </p:nvPicPr>
        <p:blipFill rotWithShape="1">
          <a:blip r:embed="rId3"/>
          <a:srcRect t="-1" r="25458" b="6044"/>
          <a:stretch/>
        </p:blipFill>
        <p:spPr>
          <a:xfrm>
            <a:off x="9984432" y="3356992"/>
            <a:ext cx="2207568" cy="2835995"/>
          </a:xfrm>
          <a:prstGeom prst="rect">
            <a:avLst/>
          </a:prstGeom>
        </p:spPr>
      </p:pic>
    </p:spTree>
    <p:extLst>
      <p:ext uri="{BB962C8B-B14F-4D97-AF65-F5344CB8AC3E}">
        <p14:creationId xmlns:p14="http://schemas.microsoft.com/office/powerpoint/2010/main" val="4472593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Sisältö on kuningas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66E192-509E-4D4E-9161-89186D0332C8}"/>
              </a:ext>
            </a:extLst>
          </p:cNvPr>
          <p:cNvSpPr>
            <a:spLocks noGrp="1"/>
          </p:cNvSpPr>
          <p:nvPr>
            <p:ph type="title" hasCustomPrompt="1"/>
          </p:nvPr>
        </p:nvSpPr>
        <p:spPr>
          <a:xfrm>
            <a:off x="838200" y="365125"/>
            <a:ext cx="10515600" cy="831627"/>
          </a:xfrm>
          <a:prstGeom prst="rect">
            <a:avLst/>
          </a:prstGeom>
        </p:spPr>
        <p:txBody>
          <a:bodyPr/>
          <a:lstStyle>
            <a:lvl1pPr algn="l">
              <a:defRPr sz="2400" b="1" i="0">
                <a:solidFill>
                  <a:schemeClr val="tx2"/>
                </a:solidFill>
                <a:latin typeface="Avenir Next" panose="020B0503020202020204" pitchFamily="34"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319C9591-37AC-2D43-8AB9-0AB1EB5BAE91}"/>
              </a:ext>
            </a:extLst>
          </p:cNvPr>
          <p:cNvSpPr>
            <a:spLocks noGrp="1"/>
          </p:cNvSpPr>
          <p:nvPr>
            <p:ph idx="1"/>
          </p:nvPr>
        </p:nvSpPr>
        <p:spPr>
          <a:xfrm>
            <a:off x="1847528" y="1268760"/>
            <a:ext cx="9506272" cy="4908203"/>
          </a:xfrm>
          <a:prstGeom prst="rect">
            <a:avLst/>
          </a:prstGeom>
        </p:spPr>
        <p:txBody>
          <a:bodyPr anchor="ctr" anchorCtr="0"/>
          <a:lstStyle>
            <a:lvl1pPr marL="432000" indent="-432000">
              <a:defRPr sz="4800" b="0" i="0">
                <a:latin typeface="Avenir Next Medium" panose="020B0503020202020204" pitchFamily="34" charset="0"/>
              </a:defRPr>
            </a:lvl1pPr>
            <a:lvl2pPr marL="1440000">
              <a:defRPr b="0" i="0">
                <a:latin typeface="Avenir Next Medium" panose="020B0503020202020204" pitchFamily="34" charset="0"/>
              </a:defRPr>
            </a:lvl2pPr>
            <a:lvl3pPr marL="2160000">
              <a:defRPr b="0" i="0">
                <a:latin typeface="Avenir Next Medium" panose="020B0503020202020204" pitchFamily="34" charset="0"/>
              </a:defRPr>
            </a:lvl3pPr>
            <a:lvl4pPr>
              <a:defRPr b="1" i="0">
                <a:latin typeface="Avenir Next Demi Bold" panose="020B0503020202020204" pitchFamily="34" charset="0"/>
              </a:defRPr>
            </a:lvl4pPr>
            <a:lvl5pPr>
              <a:defRPr b="1" i="0">
                <a:latin typeface="Avenir Next Demi Bold" panose="020B0503020202020204" pitchFamily="34" charset="0"/>
              </a:defRPr>
            </a:lvl5pPr>
          </a:lstStyle>
          <a:p>
            <a:pPr lvl="0"/>
            <a:r>
              <a:rPr lang="fi-FI"/>
              <a:t>Muokkaa tekstin perustyylejä napsauttamalla</a:t>
            </a:r>
          </a:p>
          <a:p>
            <a:pPr lvl="1"/>
            <a:r>
              <a:rPr lang="fi-FI"/>
              <a:t>toinen taso</a:t>
            </a:r>
          </a:p>
          <a:p>
            <a:pPr lvl="2"/>
            <a:r>
              <a:rPr lang="fi-FI"/>
              <a:t>kolmas taso</a:t>
            </a:r>
          </a:p>
        </p:txBody>
      </p:sp>
      <p:pic>
        <p:nvPicPr>
          <p:cNvPr id="5" name="Kuva 4">
            <a:extLst>
              <a:ext uri="{FF2B5EF4-FFF2-40B4-BE49-F238E27FC236}">
                <a16:creationId xmlns:a16="http://schemas.microsoft.com/office/drawing/2014/main" id="{0AD2CD25-9C1D-854B-A871-D35DB3097A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392" y="6453335"/>
            <a:ext cx="2225761" cy="189639"/>
          </a:xfrm>
          <a:prstGeom prst="rect">
            <a:avLst/>
          </a:prstGeom>
        </p:spPr>
      </p:pic>
      <p:pic>
        <p:nvPicPr>
          <p:cNvPr id="6" name="Kuva 5">
            <a:extLst>
              <a:ext uri="{FF2B5EF4-FFF2-40B4-BE49-F238E27FC236}">
                <a16:creationId xmlns:a16="http://schemas.microsoft.com/office/drawing/2014/main" id="{16393226-9790-F74E-B35A-BA163BFF21C8}"/>
              </a:ext>
            </a:extLst>
          </p:cNvPr>
          <p:cNvPicPr>
            <a:picLocks noChangeAspect="1"/>
          </p:cNvPicPr>
          <p:nvPr userDrawn="1"/>
        </p:nvPicPr>
        <p:blipFill rotWithShape="1">
          <a:blip r:embed="rId3"/>
          <a:srcRect l="12142" b="15863"/>
          <a:stretch/>
        </p:blipFill>
        <p:spPr>
          <a:xfrm>
            <a:off x="0" y="4221088"/>
            <a:ext cx="2783632" cy="2583738"/>
          </a:xfrm>
          <a:prstGeom prst="rect">
            <a:avLst/>
          </a:prstGeom>
        </p:spPr>
      </p:pic>
    </p:spTree>
    <p:extLst>
      <p:ext uri="{BB962C8B-B14F-4D97-AF65-F5344CB8AC3E}">
        <p14:creationId xmlns:p14="http://schemas.microsoft.com/office/powerpoint/2010/main" val="25671737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Sisältö on kuningas 5">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66E192-509E-4D4E-9161-89186D0332C8}"/>
              </a:ext>
            </a:extLst>
          </p:cNvPr>
          <p:cNvSpPr>
            <a:spLocks noGrp="1"/>
          </p:cNvSpPr>
          <p:nvPr>
            <p:ph type="title" hasCustomPrompt="1"/>
          </p:nvPr>
        </p:nvSpPr>
        <p:spPr>
          <a:xfrm>
            <a:off x="838200" y="365125"/>
            <a:ext cx="10515600" cy="831627"/>
          </a:xfrm>
          <a:prstGeom prst="rect">
            <a:avLst/>
          </a:prstGeom>
        </p:spPr>
        <p:txBody>
          <a:bodyPr/>
          <a:lstStyle>
            <a:lvl1pPr algn="l">
              <a:defRPr sz="2400" b="1" i="0">
                <a:solidFill>
                  <a:schemeClr val="tx2"/>
                </a:solidFill>
                <a:latin typeface="Avenir Next" panose="020B0503020202020204" pitchFamily="34"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319C9591-37AC-2D43-8AB9-0AB1EB5BAE91}"/>
              </a:ext>
            </a:extLst>
          </p:cNvPr>
          <p:cNvSpPr>
            <a:spLocks noGrp="1"/>
          </p:cNvSpPr>
          <p:nvPr>
            <p:ph idx="1"/>
          </p:nvPr>
        </p:nvSpPr>
        <p:spPr>
          <a:xfrm>
            <a:off x="838200" y="1268760"/>
            <a:ext cx="10515600" cy="4908203"/>
          </a:xfrm>
          <a:prstGeom prst="rect">
            <a:avLst/>
          </a:prstGeom>
        </p:spPr>
        <p:txBody>
          <a:bodyPr anchor="ctr" anchorCtr="0"/>
          <a:lstStyle>
            <a:lvl1pPr marL="432000" indent="-432000">
              <a:defRPr sz="4800" b="0" i="0">
                <a:latin typeface="Avenir Next Medium" panose="020B0503020202020204" pitchFamily="34" charset="0"/>
              </a:defRPr>
            </a:lvl1pPr>
            <a:lvl2pPr marL="1440000">
              <a:defRPr b="0" i="0">
                <a:latin typeface="Avenir Next Medium" panose="020B0503020202020204" pitchFamily="34" charset="0"/>
              </a:defRPr>
            </a:lvl2pPr>
            <a:lvl3pPr marL="2160000">
              <a:defRPr b="0" i="0">
                <a:latin typeface="Avenir Next Medium" panose="020B0503020202020204" pitchFamily="34" charset="0"/>
              </a:defRPr>
            </a:lvl3pPr>
            <a:lvl4pPr>
              <a:defRPr b="1" i="0">
                <a:latin typeface="Avenir Next Demi Bold" panose="020B0503020202020204" pitchFamily="34" charset="0"/>
              </a:defRPr>
            </a:lvl4pPr>
            <a:lvl5pPr>
              <a:defRPr b="1" i="0">
                <a:latin typeface="Avenir Next Demi Bold" panose="020B0503020202020204" pitchFamily="34" charset="0"/>
              </a:defRPr>
            </a:lvl5pPr>
          </a:lstStyle>
          <a:p>
            <a:pPr lvl="0"/>
            <a:r>
              <a:rPr lang="fi-FI"/>
              <a:t>Muokkaa tekstin perustyylejä napsauttamalla</a:t>
            </a:r>
          </a:p>
          <a:p>
            <a:pPr lvl="1"/>
            <a:r>
              <a:rPr lang="fi-FI"/>
              <a:t>toinen taso</a:t>
            </a:r>
          </a:p>
          <a:p>
            <a:pPr lvl="2"/>
            <a:r>
              <a:rPr lang="fi-FI"/>
              <a:t>kolmas taso</a:t>
            </a:r>
          </a:p>
        </p:txBody>
      </p:sp>
      <p:pic>
        <p:nvPicPr>
          <p:cNvPr id="5" name="Kuva 4">
            <a:extLst>
              <a:ext uri="{FF2B5EF4-FFF2-40B4-BE49-F238E27FC236}">
                <a16:creationId xmlns:a16="http://schemas.microsoft.com/office/drawing/2014/main" id="{0AD2CD25-9C1D-854B-A871-D35DB3097A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392" y="6453335"/>
            <a:ext cx="2225761" cy="189639"/>
          </a:xfrm>
          <a:prstGeom prst="rect">
            <a:avLst/>
          </a:prstGeom>
        </p:spPr>
      </p:pic>
      <p:pic>
        <p:nvPicPr>
          <p:cNvPr id="6" name="Kuva 5">
            <a:extLst>
              <a:ext uri="{FF2B5EF4-FFF2-40B4-BE49-F238E27FC236}">
                <a16:creationId xmlns:a16="http://schemas.microsoft.com/office/drawing/2014/main" id="{FEE7F409-09B5-E242-9D2C-5E9629F5A8DC}"/>
              </a:ext>
            </a:extLst>
          </p:cNvPr>
          <p:cNvPicPr>
            <a:picLocks noChangeAspect="1"/>
          </p:cNvPicPr>
          <p:nvPr userDrawn="1"/>
        </p:nvPicPr>
        <p:blipFill rotWithShape="1">
          <a:blip r:embed="rId3"/>
          <a:srcRect r="13542" b="6318"/>
          <a:stretch/>
        </p:blipFill>
        <p:spPr>
          <a:xfrm>
            <a:off x="10564994" y="3400346"/>
            <a:ext cx="1627006" cy="2776617"/>
          </a:xfrm>
          <a:prstGeom prst="rect">
            <a:avLst/>
          </a:prstGeom>
        </p:spPr>
      </p:pic>
    </p:spTree>
    <p:extLst>
      <p:ext uri="{BB962C8B-B14F-4D97-AF65-F5344CB8AC3E}">
        <p14:creationId xmlns:p14="http://schemas.microsoft.com/office/powerpoint/2010/main" val="122635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BF2F3989-FCBF-4175-BD55-10F610F47128}" type="datetime1">
              <a:rPr lang="fi-FI" smtClean="0"/>
              <a:t>17.12.2024</a:t>
            </a:fld>
            <a:endParaRPr lang="fi-FI" dirty="0"/>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8625043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6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0" y="413792"/>
            <a:ext cx="10972800" cy="1143000"/>
          </a:xfrm>
          <a:prstGeom prst="rect">
            <a:avLst/>
          </a:prstGeom>
        </p:spPr>
        <p:txBody>
          <a:bodyPr anchor="ctr" anchorCtr="0">
            <a:normAutofit/>
          </a:bodyPr>
          <a:lstStyle>
            <a:lvl1pPr algn="ctr">
              <a:defRPr sz="4400" b="1" i="0">
                <a:solidFill>
                  <a:schemeClr val="tx2"/>
                </a:solidFill>
                <a:latin typeface="Avenir Next" panose="020B0503020202020204" pitchFamily="34" charset="0"/>
              </a:defRPr>
            </a:lvl1pPr>
          </a:lstStyle>
          <a:p>
            <a:r>
              <a:rPr lang="fi-FI" dirty="0"/>
              <a:t>Muokkaa perustyyliä </a:t>
            </a:r>
            <a:r>
              <a:rPr lang="fi-FI" dirty="0" err="1"/>
              <a:t>napsautt</a:t>
            </a:r>
            <a:r>
              <a:rPr lang="fi-FI" dirty="0"/>
              <a:t>.</a:t>
            </a:r>
          </a:p>
        </p:txBody>
      </p:sp>
      <p:sp>
        <p:nvSpPr>
          <p:cNvPr id="3" name="Sisällön paikkamerkki 2"/>
          <p:cNvSpPr>
            <a:spLocks noGrp="1"/>
          </p:cNvSpPr>
          <p:nvPr>
            <p:ph idx="1"/>
          </p:nvPr>
        </p:nvSpPr>
        <p:spPr>
          <a:xfrm>
            <a:off x="609600" y="1700808"/>
            <a:ext cx="10972800" cy="4425357"/>
          </a:xfrm>
          <a:prstGeom prst="rect">
            <a:avLst/>
          </a:prstGeom>
        </p:spPr>
        <p:txBody>
          <a:bodyPr/>
          <a:lstStyle>
            <a:lvl1pPr>
              <a:defRPr sz="2800" b="0" i="0">
                <a:latin typeface="Avenir Next Medium" panose="020B0503020202020204" pitchFamily="34" charset="0"/>
              </a:defRPr>
            </a:lvl1pPr>
            <a:lvl2pPr>
              <a:defRPr sz="2400" b="0" i="0">
                <a:latin typeface="Avenir Next Medium" panose="020B0503020202020204" pitchFamily="34" charset="0"/>
              </a:defRPr>
            </a:lvl2pPr>
            <a:lvl3pPr>
              <a:defRPr sz="2000" b="0" i="0">
                <a:latin typeface="Avenir Next Medium" panose="020B0503020202020204" pitchFamily="34" charset="0"/>
              </a:defRPr>
            </a:lvl3pPr>
            <a:lvl4pPr>
              <a:defRPr sz="1800" b="0" i="0">
                <a:latin typeface="Avenir Next Medium" panose="020B0503020202020204" pitchFamily="34" charset="0"/>
              </a:defRPr>
            </a:lvl4pPr>
            <a:lvl5pPr>
              <a:defRPr sz="1800" b="0" i="0">
                <a:latin typeface="Avenir Next Medium" panose="020B0503020202020204"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D8B1349C-B315-9941-8C39-0A234AFC8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392" y="6453335"/>
            <a:ext cx="2225761" cy="189639"/>
          </a:xfrm>
          <a:prstGeom prst="rect">
            <a:avLst/>
          </a:prstGeom>
        </p:spPr>
      </p:pic>
    </p:spTree>
    <p:extLst>
      <p:ext uri="{BB962C8B-B14F-4D97-AF65-F5344CB8AC3E}">
        <p14:creationId xmlns:p14="http://schemas.microsoft.com/office/powerpoint/2010/main" val="2936207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Aloitus">
    <p:bg>
      <p:bgPr>
        <a:solidFill>
          <a:schemeClr val="tx2"/>
        </a:solidFill>
        <a:effectLst/>
      </p:bgPr>
    </p:bg>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524000" y="3802730"/>
            <a:ext cx="9144000" cy="850406"/>
          </a:xfrm>
          <a:prstGeom prst="rect">
            <a:avLst/>
          </a:prstGeom>
        </p:spPr>
        <p:txBody>
          <a:bodyPr anchor="t"/>
          <a:lstStyle>
            <a:lvl1pPr marL="0" indent="0" algn="ctr">
              <a:lnSpc>
                <a:spcPct val="90000"/>
              </a:lnSpc>
              <a:spcBef>
                <a:spcPts val="0"/>
              </a:spcBef>
              <a:spcAft>
                <a:spcPts val="600"/>
              </a:spcAft>
              <a:buNone/>
              <a:defRPr sz="2400" b="0" i="0">
                <a:solidFill>
                  <a:schemeClr val="bg1"/>
                </a:solidFill>
                <a:latin typeface="Avenir Next Medium" panose="020B0503020202020204" pitchFamily="34" charset="0"/>
              </a:defRPr>
            </a:lvl1pPr>
            <a:lvl2pPr marL="0" indent="0" algn="ctr">
              <a:lnSpc>
                <a:spcPct val="100000"/>
              </a:lnSpc>
              <a:spcBef>
                <a:spcPts val="0"/>
              </a:spcBef>
              <a:buNone/>
              <a:defRPr sz="16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Esittäjän nimi</a:t>
            </a:r>
          </a:p>
          <a:p>
            <a:r>
              <a:rPr lang="fi-FI" dirty="0"/>
              <a:t>Aika Paikka</a:t>
            </a:r>
          </a:p>
        </p:txBody>
      </p:sp>
      <p:pic>
        <p:nvPicPr>
          <p:cNvPr id="4" name="Kuva 3">
            <a:extLst>
              <a:ext uri="{FF2B5EF4-FFF2-40B4-BE49-F238E27FC236}">
                <a16:creationId xmlns:a16="http://schemas.microsoft.com/office/drawing/2014/main" id="{B667DC2D-2AF9-E944-A754-814C6558ED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63950" y="548680"/>
            <a:ext cx="864096" cy="842891"/>
          </a:xfrm>
          <a:prstGeom prst="rect">
            <a:avLst/>
          </a:prstGeom>
        </p:spPr>
      </p:pic>
      <p:sp>
        <p:nvSpPr>
          <p:cNvPr id="27" name="Otsikko 26"/>
          <p:cNvSpPr>
            <a:spLocks noGrp="1"/>
          </p:cNvSpPr>
          <p:nvPr>
            <p:ph type="title" hasCustomPrompt="1"/>
          </p:nvPr>
        </p:nvSpPr>
        <p:spPr>
          <a:xfrm>
            <a:off x="1524000" y="1628800"/>
            <a:ext cx="9144000" cy="2160056"/>
          </a:xfrm>
          <a:prstGeom prst="rect">
            <a:avLst/>
          </a:prstGeom>
        </p:spPr>
        <p:txBody>
          <a:bodyPr wrap="square" anchor="b">
            <a:normAutofit/>
          </a:bodyPr>
          <a:lstStyle>
            <a:lvl1pPr algn="ctr">
              <a:lnSpc>
                <a:spcPts val="7200"/>
              </a:lnSpc>
              <a:defRPr sz="7200" b="1" i="0" baseline="0">
                <a:solidFill>
                  <a:schemeClr val="bg1"/>
                </a:solidFill>
                <a:latin typeface="Avenir Next" panose="020B0503020202020204" pitchFamily="34" charset="0"/>
              </a:defRPr>
            </a:lvl1pPr>
          </a:lstStyle>
          <a:p>
            <a:r>
              <a:rPr lang="fi-FI" dirty="0"/>
              <a:t>Esityksen nimi</a:t>
            </a:r>
          </a:p>
        </p:txBody>
      </p:sp>
      <p:pic>
        <p:nvPicPr>
          <p:cNvPr id="7" name="Kuva 6">
            <a:extLst>
              <a:ext uri="{FF2B5EF4-FFF2-40B4-BE49-F238E27FC236}">
                <a16:creationId xmlns:a16="http://schemas.microsoft.com/office/drawing/2014/main" id="{76CC5B9E-353E-154F-9B05-9EF9786F8C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4294" y="6078451"/>
            <a:ext cx="2383975" cy="229362"/>
          </a:xfrm>
          <a:prstGeom prst="rect">
            <a:avLst/>
          </a:prstGeom>
        </p:spPr>
      </p:pic>
    </p:spTree>
    <p:extLst>
      <p:ext uri="{BB962C8B-B14F-4D97-AF65-F5344CB8AC3E}">
        <p14:creationId xmlns:p14="http://schemas.microsoft.com/office/powerpoint/2010/main" val="590707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oitusdia">
    <p:bg>
      <p:bgPr>
        <a:solidFill>
          <a:schemeClr val="tx2"/>
        </a:solidFill>
        <a:effectLst/>
      </p:bgPr>
    </p:bg>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524000" y="3801600"/>
            <a:ext cx="9144000" cy="1066429"/>
          </a:xfrm>
          <a:prstGeom prst="rect">
            <a:avLst/>
          </a:prstGeom>
        </p:spPr>
        <p:txBody>
          <a:bodyPr anchor="t"/>
          <a:lstStyle>
            <a:lvl1pPr marL="0" indent="0" algn="ctr">
              <a:lnSpc>
                <a:spcPct val="90000"/>
              </a:lnSpc>
              <a:spcBef>
                <a:spcPts val="0"/>
              </a:spcBef>
              <a:spcAft>
                <a:spcPts val="600"/>
              </a:spcAft>
              <a:buNone/>
              <a:defRPr sz="2400" b="0" i="0">
                <a:solidFill>
                  <a:schemeClr val="bg1"/>
                </a:solidFill>
                <a:latin typeface="Avenir Next Medium" panose="020B0503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Huomio tai lyhyt kuvaus esityksen seuraavasta kappaleesta</a:t>
            </a:r>
          </a:p>
        </p:txBody>
      </p:sp>
      <p:sp>
        <p:nvSpPr>
          <p:cNvPr id="27" name="Otsikko 26"/>
          <p:cNvSpPr>
            <a:spLocks noGrp="1"/>
          </p:cNvSpPr>
          <p:nvPr>
            <p:ph type="title" hasCustomPrompt="1"/>
          </p:nvPr>
        </p:nvSpPr>
        <p:spPr>
          <a:xfrm>
            <a:off x="1524000" y="907200"/>
            <a:ext cx="9144000" cy="2880136"/>
          </a:xfrm>
          <a:prstGeom prst="rect">
            <a:avLst/>
          </a:prstGeom>
        </p:spPr>
        <p:txBody>
          <a:bodyPr wrap="square" anchor="b">
            <a:normAutofit/>
          </a:bodyPr>
          <a:lstStyle>
            <a:lvl1pPr algn="ctr">
              <a:lnSpc>
                <a:spcPts val="7200"/>
              </a:lnSpc>
              <a:defRPr sz="7200" b="1" i="0">
                <a:solidFill>
                  <a:schemeClr val="bg1"/>
                </a:solidFill>
                <a:latin typeface="Avenir Next" panose="020B0503020202020204" pitchFamily="34" charset="0"/>
              </a:defRPr>
            </a:lvl1pPr>
          </a:lstStyle>
          <a:p>
            <a:r>
              <a:rPr lang="fi-FI" dirty="0"/>
              <a:t>Otsikko</a:t>
            </a:r>
          </a:p>
        </p:txBody>
      </p:sp>
      <p:pic>
        <p:nvPicPr>
          <p:cNvPr id="5" name="Kuva 4">
            <a:extLst>
              <a:ext uri="{FF2B5EF4-FFF2-40B4-BE49-F238E27FC236}">
                <a16:creationId xmlns:a16="http://schemas.microsoft.com/office/drawing/2014/main" id="{46ADF074-DE2F-0D41-A34C-2AFED0AFCD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8368" y="6237312"/>
            <a:ext cx="2383975" cy="229362"/>
          </a:xfrm>
          <a:prstGeom prst="rect">
            <a:avLst/>
          </a:prstGeom>
        </p:spPr>
      </p:pic>
    </p:spTree>
    <p:extLst>
      <p:ext uri="{BB962C8B-B14F-4D97-AF65-F5344CB8AC3E}">
        <p14:creationId xmlns:p14="http://schemas.microsoft.com/office/powerpoint/2010/main" val="940242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loitusdia">
    <p:bg>
      <p:bgPr>
        <a:solidFill>
          <a:schemeClr val="tx2"/>
        </a:solidFill>
        <a:effectLst/>
      </p:bgPr>
    </p:bg>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524000" y="4090763"/>
            <a:ext cx="9144000" cy="1066429"/>
          </a:xfrm>
          <a:prstGeom prst="rect">
            <a:avLst/>
          </a:prstGeom>
        </p:spPr>
        <p:txBody>
          <a:bodyPr anchor="t"/>
          <a:lstStyle>
            <a:lvl1pPr marL="0" indent="0" algn="ctr">
              <a:lnSpc>
                <a:spcPct val="90000"/>
              </a:lnSpc>
              <a:spcBef>
                <a:spcPts val="0"/>
              </a:spcBef>
              <a:spcAft>
                <a:spcPts val="600"/>
              </a:spcAft>
              <a:buNone/>
              <a:defRPr sz="2400" b="0" i="0">
                <a:solidFill>
                  <a:schemeClr val="bg1"/>
                </a:solidFill>
                <a:latin typeface="Avenir Next Medium" panose="020B0503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Huomio tai lyhyt kuvaus esityksen seuraavasta kappaleesta</a:t>
            </a:r>
          </a:p>
        </p:txBody>
      </p:sp>
      <p:sp>
        <p:nvSpPr>
          <p:cNvPr id="27" name="Otsikko 26"/>
          <p:cNvSpPr>
            <a:spLocks noGrp="1"/>
          </p:cNvSpPr>
          <p:nvPr>
            <p:ph type="title" hasCustomPrompt="1"/>
          </p:nvPr>
        </p:nvSpPr>
        <p:spPr>
          <a:xfrm>
            <a:off x="1524000" y="1124744"/>
            <a:ext cx="9144000" cy="2880136"/>
          </a:xfrm>
          <a:prstGeom prst="rect">
            <a:avLst/>
          </a:prstGeom>
        </p:spPr>
        <p:txBody>
          <a:bodyPr wrap="square" anchor="b">
            <a:normAutofit/>
          </a:bodyPr>
          <a:lstStyle>
            <a:lvl1pPr algn="ctr">
              <a:lnSpc>
                <a:spcPts val="7200"/>
              </a:lnSpc>
              <a:defRPr sz="7200" b="1" i="0">
                <a:solidFill>
                  <a:schemeClr val="bg1"/>
                </a:solidFill>
                <a:latin typeface="Avenir Next" panose="020B0503020202020204" pitchFamily="34" charset="0"/>
              </a:defRPr>
            </a:lvl1pPr>
          </a:lstStyle>
          <a:p>
            <a:r>
              <a:rPr lang="fi-FI" dirty="0"/>
              <a:t>Otsikko</a:t>
            </a:r>
          </a:p>
        </p:txBody>
      </p:sp>
      <p:pic>
        <p:nvPicPr>
          <p:cNvPr id="5" name="Kuva 4">
            <a:extLst>
              <a:ext uri="{FF2B5EF4-FFF2-40B4-BE49-F238E27FC236}">
                <a16:creationId xmlns:a16="http://schemas.microsoft.com/office/drawing/2014/main" id="{46ADF074-DE2F-0D41-A34C-2AFED0AFCD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36360" y="6223974"/>
            <a:ext cx="2383975" cy="229362"/>
          </a:xfrm>
          <a:prstGeom prst="rect">
            <a:avLst/>
          </a:prstGeom>
        </p:spPr>
      </p:pic>
      <p:pic>
        <p:nvPicPr>
          <p:cNvPr id="6" name="Kuva 5">
            <a:extLst>
              <a:ext uri="{FF2B5EF4-FFF2-40B4-BE49-F238E27FC236}">
                <a16:creationId xmlns:a16="http://schemas.microsoft.com/office/drawing/2014/main" id="{581D2C7F-5AD3-3643-9CAC-9FCCE5877B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63950" y="548680"/>
            <a:ext cx="864096" cy="842891"/>
          </a:xfrm>
          <a:prstGeom prst="rect">
            <a:avLst/>
          </a:prstGeom>
        </p:spPr>
      </p:pic>
    </p:spTree>
    <p:extLst>
      <p:ext uri="{BB962C8B-B14F-4D97-AF65-F5344CB8AC3E}">
        <p14:creationId xmlns:p14="http://schemas.microsoft.com/office/powerpoint/2010/main" val="2144833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Iso otsikko valkoinen tausta">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524000" y="3801600"/>
            <a:ext cx="9144000" cy="1066429"/>
          </a:xfrm>
          <a:prstGeom prst="rect">
            <a:avLst/>
          </a:prstGeom>
        </p:spPr>
        <p:txBody>
          <a:bodyPr anchor="t"/>
          <a:lstStyle>
            <a:lvl1pPr marL="0" indent="0" algn="ctr">
              <a:spcBef>
                <a:spcPts val="0"/>
              </a:spcBef>
              <a:spcAft>
                <a:spcPts val="600"/>
              </a:spcAft>
              <a:buNone/>
              <a:defRPr sz="2400" b="0" i="0">
                <a:latin typeface="Avenir Next Medium" panose="020B0503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Huomio tai lyhyt kuvaus esityksen seuraavasta kappaleesta</a:t>
            </a:r>
          </a:p>
        </p:txBody>
      </p:sp>
      <p:sp>
        <p:nvSpPr>
          <p:cNvPr id="27" name="Otsikko 26"/>
          <p:cNvSpPr>
            <a:spLocks noGrp="1"/>
          </p:cNvSpPr>
          <p:nvPr>
            <p:ph type="title" hasCustomPrompt="1"/>
          </p:nvPr>
        </p:nvSpPr>
        <p:spPr>
          <a:xfrm>
            <a:off x="1524000" y="908720"/>
            <a:ext cx="9144000" cy="2880136"/>
          </a:xfrm>
          <a:prstGeom prst="rect">
            <a:avLst/>
          </a:prstGeom>
        </p:spPr>
        <p:txBody>
          <a:bodyPr wrap="square" anchor="b">
            <a:normAutofit/>
          </a:bodyPr>
          <a:lstStyle>
            <a:lvl1pPr algn="ctr">
              <a:lnSpc>
                <a:spcPts val="6000"/>
              </a:lnSpc>
              <a:defRPr sz="7200" b="1" i="0">
                <a:solidFill>
                  <a:schemeClr val="tx2"/>
                </a:solidFill>
                <a:latin typeface="Avenir Next" panose="020B0503020202020204" pitchFamily="34" charset="0"/>
              </a:defRPr>
            </a:lvl1pPr>
          </a:lstStyle>
          <a:p>
            <a:r>
              <a:rPr lang="fi-FI" dirty="0"/>
              <a:t>Otsikko</a:t>
            </a:r>
          </a:p>
        </p:txBody>
      </p:sp>
      <p:pic>
        <p:nvPicPr>
          <p:cNvPr id="12" name="Kuva 11">
            <a:extLst>
              <a:ext uri="{FF2B5EF4-FFF2-40B4-BE49-F238E27FC236}">
                <a16:creationId xmlns:a16="http://schemas.microsoft.com/office/drawing/2014/main" id="{30475C0E-D30A-7743-B0B0-744D3868B4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36360" y="6223457"/>
            <a:ext cx="2446283" cy="235356"/>
          </a:xfrm>
          <a:prstGeom prst="rect">
            <a:avLst/>
          </a:prstGeom>
        </p:spPr>
      </p:pic>
    </p:spTree>
    <p:extLst>
      <p:ext uri="{BB962C8B-B14F-4D97-AF65-F5344CB8AC3E}">
        <p14:creationId xmlns:p14="http://schemas.microsoft.com/office/powerpoint/2010/main" val="2336425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tsikko valkoinen tausta">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524000" y="3802730"/>
            <a:ext cx="9144000" cy="1066429"/>
          </a:xfrm>
          <a:prstGeom prst="rect">
            <a:avLst/>
          </a:prstGeom>
        </p:spPr>
        <p:txBody>
          <a:bodyPr anchor="t"/>
          <a:lstStyle>
            <a:lvl1pPr marL="0" indent="0" algn="ctr">
              <a:buNone/>
              <a:defRPr sz="1600" b="0" i="0">
                <a:latin typeface="Avenir Next Medium" panose="020B0503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Huomio tai lyhyt kuvaus esityksen seuraavasta kappaleesta</a:t>
            </a:r>
          </a:p>
        </p:txBody>
      </p:sp>
      <p:sp>
        <p:nvSpPr>
          <p:cNvPr id="27" name="Otsikko 26"/>
          <p:cNvSpPr>
            <a:spLocks noGrp="1"/>
          </p:cNvSpPr>
          <p:nvPr>
            <p:ph type="title" hasCustomPrompt="1"/>
          </p:nvPr>
        </p:nvSpPr>
        <p:spPr>
          <a:xfrm>
            <a:off x="1524000" y="1628800"/>
            <a:ext cx="9144000" cy="2160056"/>
          </a:xfrm>
          <a:prstGeom prst="rect">
            <a:avLst/>
          </a:prstGeom>
        </p:spPr>
        <p:txBody>
          <a:bodyPr wrap="square" anchor="b">
            <a:normAutofit/>
          </a:bodyPr>
          <a:lstStyle>
            <a:lvl1pPr algn="ctr">
              <a:lnSpc>
                <a:spcPts val="6000"/>
              </a:lnSpc>
              <a:defRPr sz="6000" b="1" i="0">
                <a:solidFill>
                  <a:schemeClr val="tx2"/>
                </a:solidFill>
                <a:latin typeface="Avenir Next" panose="020B0503020202020204" pitchFamily="34" charset="0"/>
              </a:defRPr>
            </a:lvl1pPr>
          </a:lstStyle>
          <a:p>
            <a:r>
              <a:rPr lang="fi-FI" dirty="0"/>
              <a:t>Otsikko</a:t>
            </a:r>
          </a:p>
        </p:txBody>
      </p:sp>
      <p:pic>
        <p:nvPicPr>
          <p:cNvPr id="5" name="Kuva 4">
            <a:extLst>
              <a:ext uri="{FF2B5EF4-FFF2-40B4-BE49-F238E27FC236}">
                <a16:creationId xmlns:a16="http://schemas.microsoft.com/office/drawing/2014/main" id="{F408C47A-5CAC-C94C-88B4-4C012979E70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36360" y="6223457"/>
            <a:ext cx="2446283" cy="235356"/>
          </a:xfrm>
          <a:prstGeom prst="rect">
            <a:avLst/>
          </a:prstGeom>
        </p:spPr>
      </p:pic>
    </p:spTree>
    <p:extLst>
      <p:ext uri="{BB962C8B-B14F-4D97-AF65-F5344CB8AC3E}">
        <p14:creationId xmlns:p14="http://schemas.microsoft.com/office/powerpoint/2010/main" val="4187641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sioiden välinen otsikkodia">
    <p:bg>
      <p:bgPr>
        <a:solidFill>
          <a:schemeClr val="tx2"/>
        </a:solidFill>
        <a:effectLst/>
      </p:bgPr>
    </p:bg>
    <p:spTree>
      <p:nvGrpSpPr>
        <p:cNvPr id="1" name=""/>
        <p:cNvGrpSpPr/>
        <p:nvPr/>
      </p:nvGrpSpPr>
      <p:grpSpPr>
        <a:xfrm>
          <a:off x="0" y="0"/>
          <a:ext cx="0" cy="0"/>
          <a:chOff x="0" y="0"/>
          <a:chExt cx="0" cy="0"/>
        </a:xfrm>
      </p:grpSpPr>
      <p:sp>
        <p:nvSpPr>
          <p:cNvPr id="27" name="Otsikko 26"/>
          <p:cNvSpPr>
            <a:spLocks noGrp="1"/>
          </p:cNvSpPr>
          <p:nvPr>
            <p:ph type="title" hasCustomPrompt="1"/>
          </p:nvPr>
        </p:nvSpPr>
        <p:spPr>
          <a:xfrm>
            <a:off x="1524000" y="1628800"/>
            <a:ext cx="9144000" cy="3816424"/>
          </a:xfrm>
          <a:prstGeom prst="rect">
            <a:avLst/>
          </a:prstGeom>
        </p:spPr>
        <p:txBody>
          <a:bodyPr wrap="square" anchor="ctr" anchorCtr="1">
            <a:normAutofit/>
          </a:bodyPr>
          <a:lstStyle>
            <a:lvl1pPr algn="ctr">
              <a:lnSpc>
                <a:spcPts val="7200"/>
              </a:lnSpc>
              <a:defRPr sz="7200" b="1" i="0">
                <a:solidFill>
                  <a:schemeClr val="bg1"/>
                </a:solidFill>
                <a:latin typeface="Avenir Next" panose="020B0503020202020204" pitchFamily="34" charset="0"/>
              </a:defRPr>
            </a:lvl1pPr>
          </a:lstStyle>
          <a:p>
            <a:r>
              <a:rPr lang="fi-FI" dirty="0"/>
              <a:t>Otsikko</a:t>
            </a:r>
          </a:p>
        </p:txBody>
      </p:sp>
    </p:spTree>
    <p:extLst>
      <p:ext uri="{BB962C8B-B14F-4D97-AF65-F5344CB8AC3E}">
        <p14:creationId xmlns:p14="http://schemas.microsoft.com/office/powerpoint/2010/main" val="2181422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loitusdia isolla otsikolla ilman kuvaa">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524000" y="3802730"/>
            <a:ext cx="9144000" cy="850406"/>
          </a:xfrm>
          <a:prstGeom prst="rect">
            <a:avLst/>
          </a:prstGeom>
        </p:spPr>
        <p:txBody>
          <a:bodyPr anchor="t"/>
          <a:lstStyle>
            <a:lvl1pPr marL="0" indent="0" algn="ctr">
              <a:lnSpc>
                <a:spcPct val="90000"/>
              </a:lnSpc>
              <a:spcBef>
                <a:spcPts val="0"/>
              </a:spcBef>
              <a:spcAft>
                <a:spcPts val="600"/>
              </a:spcAft>
              <a:buNone/>
              <a:defRPr sz="2400" b="0" i="0">
                <a:latin typeface="Avenir Next Medium" panose="020B0503020202020204" pitchFamily="34" charset="0"/>
              </a:defRPr>
            </a:lvl1pPr>
            <a:lvl2pPr marL="0" indent="0" algn="ctr">
              <a:lnSpc>
                <a:spcPct val="100000"/>
              </a:lnSpc>
              <a:spcBef>
                <a:spcPts val="0"/>
              </a:spcBef>
              <a:buNone/>
              <a:defRPr sz="16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Esittäjän nimi</a:t>
            </a:r>
          </a:p>
          <a:p>
            <a:r>
              <a:rPr lang="fi-FI" dirty="0"/>
              <a:t>Aika Paikka</a:t>
            </a:r>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3952" y="548680"/>
            <a:ext cx="864096" cy="844278"/>
          </a:xfrm>
          <a:prstGeom prst="rect">
            <a:avLst/>
          </a:prstGeom>
        </p:spPr>
      </p:pic>
      <p:sp>
        <p:nvSpPr>
          <p:cNvPr id="27" name="Otsikko 26"/>
          <p:cNvSpPr>
            <a:spLocks noGrp="1"/>
          </p:cNvSpPr>
          <p:nvPr>
            <p:ph type="title" hasCustomPrompt="1"/>
          </p:nvPr>
        </p:nvSpPr>
        <p:spPr>
          <a:xfrm>
            <a:off x="1524000" y="1628800"/>
            <a:ext cx="9144000" cy="2160056"/>
          </a:xfrm>
          <a:prstGeom prst="rect">
            <a:avLst/>
          </a:prstGeom>
        </p:spPr>
        <p:txBody>
          <a:bodyPr wrap="square" anchor="b">
            <a:normAutofit/>
          </a:bodyPr>
          <a:lstStyle>
            <a:lvl1pPr algn="ctr">
              <a:lnSpc>
                <a:spcPts val="7200"/>
              </a:lnSpc>
              <a:defRPr sz="7200" b="1" i="0" baseline="0">
                <a:solidFill>
                  <a:schemeClr val="tx2"/>
                </a:solidFill>
                <a:latin typeface="Avenir Next" panose="020B0503020202020204" pitchFamily="34" charset="0"/>
              </a:defRPr>
            </a:lvl1pPr>
          </a:lstStyle>
          <a:p>
            <a:r>
              <a:rPr lang="fi-FI" dirty="0"/>
              <a:t>Esityksen nimi</a:t>
            </a:r>
          </a:p>
        </p:txBody>
      </p:sp>
      <p:pic>
        <p:nvPicPr>
          <p:cNvPr id="6" name="Kuva 5">
            <a:extLst>
              <a:ext uri="{FF2B5EF4-FFF2-40B4-BE49-F238E27FC236}">
                <a16:creationId xmlns:a16="http://schemas.microsoft.com/office/drawing/2014/main" id="{57BF6FDA-9FD6-E743-9B5D-822EF603A7F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872858" y="6223457"/>
            <a:ext cx="2446283" cy="235356"/>
          </a:xfrm>
          <a:prstGeom prst="rect">
            <a:avLst/>
          </a:prstGeom>
        </p:spPr>
      </p:pic>
    </p:spTree>
    <p:extLst>
      <p:ext uri="{BB962C8B-B14F-4D97-AF65-F5344CB8AC3E}">
        <p14:creationId xmlns:p14="http://schemas.microsoft.com/office/powerpoint/2010/main" val="2274391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Aloitusdia isolla otsikolla ilman kuvaa">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524000" y="4077072"/>
            <a:ext cx="9144000" cy="850406"/>
          </a:xfrm>
          <a:prstGeom prst="rect">
            <a:avLst/>
          </a:prstGeom>
        </p:spPr>
        <p:txBody>
          <a:bodyPr anchor="t"/>
          <a:lstStyle>
            <a:lvl1pPr marL="0" indent="0" algn="ctr">
              <a:lnSpc>
                <a:spcPct val="90000"/>
              </a:lnSpc>
              <a:spcBef>
                <a:spcPts val="0"/>
              </a:spcBef>
              <a:spcAft>
                <a:spcPts val="600"/>
              </a:spcAft>
              <a:buNone/>
              <a:defRPr sz="2400" b="0" i="0">
                <a:latin typeface="Avenir Next Medium" panose="020B0503020202020204" pitchFamily="34" charset="0"/>
              </a:defRPr>
            </a:lvl1pPr>
            <a:lvl2pPr marL="0" indent="0" algn="ctr">
              <a:lnSpc>
                <a:spcPct val="100000"/>
              </a:lnSpc>
              <a:spcBef>
                <a:spcPts val="0"/>
              </a:spcBef>
              <a:buNone/>
              <a:defRPr sz="16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Esittäjän nimi</a:t>
            </a:r>
          </a:p>
          <a:p>
            <a:r>
              <a:rPr lang="fi-FI" dirty="0"/>
              <a:t>Aika Paikka</a:t>
            </a:r>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3952" y="548680"/>
            <a:ext cx="864096" cy="844278"/>
          </a:xfrm>
          <a:prstGeom prst="rect">
            <a:avLst/>
          </a:prstGeom>
        </p:spPr>
      </p:pic>
      <p:sp>
        <p:nvSpPr>
          <p:cNvPr id="27" name="Otsikko 26"/>
          <p:cNvSpPr>
            <a:spLocks noGrp="1"/>
          </p:cNvSpPr>
          <p:nvPr>
            <p:ph type="title" hasCustomPrompt="1"/>
          </p:nvPr>
        </p:nvSpPr>
        <p:spPr>
          <a:xfrm>
            <a:off x="1524000" y="1903142"/>
            <a:ext cx="9144000" cy="2160056"/>
          </a:xfrm>
          <a:prstGeom prst="rect">
            <a:avLst/>
          </a:prstGeom>
        </p:spPr>
        <p:txBody>
          <a:bodyPr wrap="square" anchor="b">
            <a:normAutofit/>
          </a:bodyPr>
          <a:lstStyle>
            <a:lvl1pPr algn="ctr">
              <a:lnSpc>
                <a:spcPts val="7200"/>
              </a:lnSpc>
              <a:defRPr sz="7200" b="1" i="0" baseline="0">
                <a:solidFill>
                  <a:schemeClr val="tx2"/>
                </a:solidFill>
                <a:latin typeface="Avenir Next" panose="020B0503020202020204" pitchFamily="34" charset="0"/>
              </a:defRPr>
            </a:lvl1pPr>
          </a:lstStyle>
          <a:p>
            <a:r>
              <a:rPr lang="fi-FI" dirty="0"/>
              <a:t>Esityksen nimi</a:t>
            </a:r>
          </a:p>
        </p:txBody>
      </p:sp>
      <p:pic>
        <p:nvPicPr>
          <p:cNvPr id="6" name="Kuva 5">
            <a:extLst>
              <a:ext uri="{FF2B5EF4-FFF2-40B4-BE49-F238E27FC236}">
                <a16:creationId xmlns:a16="http://schemas.microsoft.com/office/drawing/2014/main" id="{57BF6FDA-9FD6-E743-9B5D-822EF603A7F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64352" y="6223457"/>
            <a:ext cx="2446283" cy="235356"/>
          </a:xfrm>
          <a:prstGeom prst="rect">
            <a:avLst/>
          </a:prstGeom>
        </p:spPr>
      </p:pic>
    </p:spTree>
    <p:extLst>
      <p:ext uri="{BB962C8B-B14F-4D97-AF65-F5344CB8AC3E}">
        <p14:creationId xmlns:p14="http://schemas.microsoft.com/office/powerpoint/2010/main" val="30079240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_Aloitusdia isolla otsikolla ilman kuvaa">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524000" y="4509120"/>
            <a:ext cx="9144000" cy="850406"/>
          </a:xfrm>
          <a:prstGeom prst="rect">
            <a:avLst/>
          </a:prstGeom>
        </p:spPr>
        <p:txBody>
          <a:bodyPr anchor="t"/>
          <a:lstStyle>
            <a:lvl1pPr marL="0" indent="0" algn="ctr">
              <a:lnSpc>
                <a:spcPct val="90000"/>
              </a:lnSpc>
              <a:spcBef>
                <a:spcPts val="0"/>
              </a:spcBef>
              <a:spcAft>
                <a:spcPts val="600"/>
              </a:spcAft>
              <a:buNone/>
              <a:defRPr sz="2400" b="0" i="0">
                <a:latin typeface="Avenir Next Medium" panose="020B0503020202020204" pitchFamily="34" charset="0"/>
              </a:defRPr>
            </a:lvl1pPr>
            <a:lvl2pPr marL="0" indent="0" algn="ctr">
              <a:lnSpc>
                <a:spcPct val="100000"/>
              </a:lnSpc>
              <a:spcBef>
                <a:spcPts val="0"/>
              </a:spcBef>
              <a:buNone/>
              <a:defRPr sz="16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Esittäjän nimi</a:t>
            </a:r>
          </a:p>
          <a:p>
            <a:r>
              <a:rPr lang="fi-FI" dirty="0"/>
              <a:t>Aika Paikka</a:t>
            </a:r>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3952" y="548680"/>
            <a:ext cx="864096" cy="844278"/>
          </a:xfrm>
          <a:prstGeom prst="rect">
            <a:avLst/>
          </a:prstGeom>
        </p:spPr>
      </p:pic>
      <p:sp>
        <p:nvSpPr>
          <p:cNvPr id="27" name="Otsikko 26"/>
          <p:cNvSpPr>
            <a:spLocks noGrp="1"/>
          </p:cNvSpPr>
          <p:nvPr>
            <p:ph type="title" hasCustomPrompt="1"/>
          </p:nvPr>
        </p:nvSpPr>
        <p:spPr>
          <a:xfrm>
            <a:off x="1524000" y="2335190"/>
            <a:ext cx="9144000" cy="2160056"/>
          </a:xfrm>
          <a:prstGeom prst="rect">
            <a:avLst/>
          </a:prstGeom>
        </p:spPr>
        <p:txBody>
          <a:bodyPr wrap="square" anchor="b">
            <a:normAutofit/>
          </a:bodyPr>
          <a:lstStyle>
            <a:lvl1pPr algn="ctr">
              <a:lnSpc>
                <a:spcPts val="7200"/>
              </a:lnSpc>
              <a:defRPr sz="7200" b="1" i="0" baseline="0">
                <a:solidFill>
                  <a:schemeClr val="tx2"/>
                </a:solidFill>
                <a:latin typeface="Avenir Next" panose="020B0503020202020204" pitchFamily="34" charset="0"/>
              </a:defRPr>
            </a:lvl1pPr>
          </a:lstStyle>
          <a:p>
            <a:r>
              <a:rPr lang="fi-FI" dirty="0"/>
              <a:t>Esityksen nimi</a:t>
            </a:r>
          </a:p>
        </p:txBody>
      </p:sp>
      <p:pic>
        <p:nvPicPr>
          <p:cNvPr id="6" name="Kuva 5">
            <a:extLst>
              <a:ext uri="{FF2B5EF4-FFF2-40B4-BE49-F238E27FC236}">
                <a16:creationId xmlns:a16="http://schemas.microsoft.com/office/drawing/2014/main" id="{57BF6FDA-9FD6-E743-9B5D-822EF603A7F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64352" y="6223457"/>
            <a:ext cx="2446283" cy="235356"/>
          </a:xfrm>
          <a:prstGeom prst="rect">
            <a:avLst/>
          </a:prstGeom>
        </p:spPr>
      </p:pic>
    </p:spTree>
    <p:extLst>
      <p:ext uri="{BB962C8B-B14F-4D97-AF65-F5344CB8AC3E}">
        <p14:creationId xmlns:p14="http://schemas.microsoft.com/office/powerpoint/2010/main" val="48393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teksti">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9DCB8681-006F-47CE-A9BE-1C373364E9D4}" type="datetime1">
              <a:rPr lang="fi-FI" smtClean="0"/>
              <a:t>17.12.2024</a:t>
            </a:fld>
            <a:endParaRPr lang="fi-FI" dirty="0"/>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dirty="0"/>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20" name="Otsikko 1">
            <a:extLst>
              <a:ext uri="{FF2B5EF4-FFF2-40B4-BE49-F238E27FC236}">
                <a16:creationId xmlns:a16="http://schemas.microsoft.com/office/drawing/2014/main" id="{660C4BBA-D728-4B9A-9B19-B3DF60A5B083}"/>
              </a:ext>
            </a:extLst>
          </p:cNvPr>
          <p:cNvSpPr>
            <a:spLocks noGrp="1"/>
          </p:cNvSpPr>
          <p:nvPr>
            <p:ph type="title"/>
          </p:nvPr>
        </p:nvSpPr>
        <p:spPr>
          <a:xfrm>
            <a:off x="1975448" y="365251"/>
            <a:ext cx="9378351" cy="1325563"/>
          </a:xfrm>
        </p:spPr>
        <p:txBody>
          <a:bodyPr/>
          <a:lstStyle/>
          <a:p>
            <a:r>
              <a:rPr lang="fi-FI"/>
              <a:t>Muokkaa ots. perustyyl. napsautt.</a:t>
            </a:r>
            <a:endParaRPr lang="fi-FI" dirty="0"/>
          </a:p>
        </p:txBody>
      </p:sp>
      <p:sp>
        <p:nvSpPr>
          <p:cNvPr id="21" name="Sisällön paikkamerkki 2">
            <a:extLst>
              <a:ext uri="{FF2B5EF4-FFF2-40B4-BE49-F238E27FC236}">
                <a16:creationId xmlns:a16="http://schemas.microsoft.com/office/drawing/2014/main" id="{403B93D0-AEB3-42E5-B352-9DD044D6A517}"/>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261430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Aloitusdia isolla otsikolla ilman kuvaa">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524000" y="4882850"/>
            <a:ext cx="9144000" cy="850406"/>
          </a:xfrm>
          <a:prstGeom prst="rect">
            <a:avLst/>
          </a:prstGeom>
        </p:spPr>
        <p:txBody>
          <a:bodyPr anchor="t"/>
          <a:lstStyle>
            <a:lvl1pPr marL="0" indent="0" algn="ctr">
              <a:lnSpc>
                <a:spcPct val="90000"/>
              </a:lnSpc>
              <a:spcBef>
                <a:spcPts val="0"/>
              </a:spcBef>
              <a:spcAft>
                <a:spcPts val="600"/>
              </a:spcAft>
              <a:buNone/>
              <a:defRPr sz="2400" b="0" i="0">
                <a:latin typeface="Avenir Next Medium" panose="020B0503020202020204" pitchFamily="34" charset="0"/>
              </a:defRPr>
            </a:lvl1pPr>
            <a:lvl2pPr marL="0" indent="0" algn="ctr">
              <a:lnSpc>
                <a:spcPct val="100000"/>
              </a:lnSpc>
              <a:spcBef>
                <a:spcPts val="0"/>
              </a:spcBef>
              <a:buNone/>
              <a:defRPr sz="16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Esittäjän nimi</a:t>
            </a:r>
          </a:p>
          <a:p>
            <a:r>
              <a:rPr lang="fi-FI" dirty="0"/>
              <a:t>Aika Paikka</a:t>
            </a:r>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3952" y="548680"/>
            <a:ext cx="864096" cy="844278"/>
          </a:xfrm>
          <a:prstGeom prst="rect">
            <a:avLst/>
          </a:prstGeom>
        </p:spPr>
      </p:pic>
      <p:sp>
        <p:nvSpPr>
          <p:cNvPr id="27" name="Otsikko 26"/>
          <p:cNvSpPr>
            <a:spLocks noGrp="1"/>
          </p:cNvSpPr>
          <p:nvPr>
            <p:ph type="title" hasCustomPrompt="1"/>
          </p:nvPr>
        </p:nvSpPr>
        <p:spPr>
          <a:xfrm>
            <a:off x="1524000" y="2708920"/>
            <a:ext cx="9144000" cy="2160056"/>
          </a:xfrm>
          <a:prstGeom prst="rect">
            <a:avLst/>
          </a:prstGeom>
        </p:spPr>
        <p:txBody>
          <a:bodyPr wrap="square" anchor="b">
            <a:normAutofit/>
          </a:bodyPr>
          <a:lstStyle>
            <a:lvl1pPr algn="ctr">
              <a:lnSpc>
                <a:spcPts val="7200"/>
              </a:lnSpc>
              <a:defRPr sz="7200" b="1" i="0" baseline="0">
                <a:solidFill>
                  <a:schemeClr val="tx2"/>
                </a:solidFill>
                <a:latin typeface="Avenir Next" panose="020B0503020202020204" pitchFamily="34" charset="0"/>
              </a:defRPr>
            </a:lvl1pPr>
          </a:lstStyle>
          <a:p>
            <a:r>
              <a:rPr lang="fi-FI" dirty="0"/>
              <a:t>Esityksen nimi</a:t>
            </a:r>
          </a:p>
        </p:txBody>
      </p:sp>
      <p:pic>
        <p:nvPicPr>
          <p:cNvPr id="6" name="Kuva 5">
            <a:extLst>
              <a:ext uri="{FF2B5EF4-FFF2-40B4-BE49-F238E27FC236}">
                <a16:creationId xmlns:a16="http://schemas.microsoft.com/office/drawing/2014/main" id="{57BF6FDA-9FD6-E743-9B5D-822EF603A7F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64352" y="6223457"/>
            <a:ext cx="2446283" cy="235356"/>
          </a:xfrm>
          <a:prstGeom prst="rect">
            <a:avLst/>
          </a:prstGeom>
        </p:spPr>
      </p:pic>
    </p:spTree>
    <p:extLst>
      <p:ext uri="{BB962C8B-B14F-4D97-AF65-F5344CB8AC3E}">
        <p14:creationId xmlns:p14="http://schemas.microsoft.com/office/powerpoint/2010/main" val="555709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petus">
    <p:bg>
      <p:bgPr>
        <a:solidFill>
          <a:schemeClr val="tx2"/>
        </a:solidFill>
        <a:effectLst/>
      </p:bgPr>
    </p:bg>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524000" y="3801600"/>
            <a:ext cx="9144000" cy="1066429"/>
          </a:xfrm>
          <a:prstGeom prst="rect">
            <a:avLst/>
          </a:prstGeom>
        </p:spPr>
        <p:txBody>
          <a:bodyPr anchor="t"/>
          <a:lstStyle>
            <a:lvl1pPr marL="0" indent="0" algn="ctr">
              <a:lnSpc>
                <a:spcPct val="90000"/>
              </a:lnSpc>
              <a:spcBef>
                <a:spcPts val="0"/>
              </a:spcBef>
              <a:spcAft>
                <a:spcPts val="600"/>
              </a:spcAft>
              <a:buNone/>
              <a:defRPr sz="2400" b="0" i="0">
                <a:solidFill>
                  <a:schemeClr val="bg1"/>
                </a:solidFill>
                <a:latin typeface="Avenir Next Medium" panose="020B0503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Huomio tai lyhyt kuvaus esityksen seuraavasta kappaleesta</a:t>
            </a:r>
          </a:p>
        </p:txBody>
      </p:sp>
      <p:sp>
        <p:nvSpPr>
          <p:cNvPr id="27" name="Otsikko 26"/>
          <p:cNvSpPr>
            <a:spLocks noGrp="1"/>
          </p:cNvSpPr>
          <p:nvPr>
            <p:ph type="title" hasCustomPrompt="1"/>
          </p:nvPr>
        </p:nvSpPr>
        <p:spPr>
          <a:xfrm>
            <a:off x="1524000" y="907200"/>
            <a:ext cx="9144000" cy="2880136"/>
          </a:xfrm>
          <a:prstGeom prst="rect">
            <a:avLst/>
          </a:prstGeom>
        </p:spPr>
        <p:txBody>
          <a:bodyPr wrap="square" anchor="b">
            <a:normAutofit/>
          </a:bodyPr>
          <a:lstStyle>
            <a:lvl1pPr algn="ctr">
              <a:lnSpc>
                <a:spcPts val="7200"/>
              </a:lnSpc>
              <a:defRPr sz="7200" b="1" i="0">
                <a:solidFill>
                  <a:schemeClr val="bg1"/>
                </a:solidFill>
                <a:latin typeface="Avenir Next" panose="020B0503020202020204" pitchFamily="34" charset="0"/>
              </a:defRPr>
            </a:lvl1pPr>
          </a:lstStyle>
          <a:p>
            <a:r>
              <a:rPr lang="fi-FI" dirty="0"/>
              <a:t>Otsikko</a:t>
            </a:r>
          </a:p>
        </p:txBody>
      </p:sp>
      <p:pic>
        <p:nvPicPr>
          <p:cNvPr id="5" name="Kuva 4">
            <a:extLst>
              <a:ext uri="{FF2B5EF4-FFF2-40B4-BE49-F238E27FC236}">
                <a16:creationId xmlns:a16="http://schemas.microsoft.com/office/drawing/2014/main" id="{46ADF074-DE2F-0D41-A34C-2AFED0AFCD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04012" y="6237312"/>
            <a:ext cx="2383975" cy="229362"/>
          </a:xfrm>
          <a:prstGeom prst="rect">
            <a:avLst/>
          </a:prstGeom>
        </p:spPr>
      </p:pic>
      <p:pic>
        <p:nvPicPr>
          <p:cNvPr id="6" name="Kuva 5">
            <a:extLst>
              <a:ext uri="{FF2B5EF4-FFF2-40B4-BE49-F238E27FC236}">
                <a16:creationId xmlns:a16="http://schemas.microsoft.com/office/drawing/2014/main" id="{D89C773D-74A9-7447-8BF1-E380170C08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63812" y="548681"/>
            <a:ext cx="664376" cy="648072"/>
          </a:xfrm>
          <a:prstGeom prst="rect">
            <a:avLst/>
          </a:prstGeom>
        </p:spPr>
      </p:pic>
    </p:spTree>
    <p:extLst>
      <p:ext uri="{BB962C8B-B14F-4D97-AF65-F5344CB8AC3E}">
        <p14:creationId xmlns:p14="http://schemas.microsoft.com/office/powerpoint/2010/main" val="3363445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Vain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09600" y="332656"/>
            <a:ext cx="10972800" cy="5793509"/>
          </a:xfrm>
        </p:spPr>
        <p:txBody>
          <a:bodyPr/>
          <a:lstStyle>
            <a:lvl1pPr>
              <a:defRPr sz="2800"/>
            </a:lvl1pPr>
            <a:lvl2pPr>
              <a:defRPr sz="2400"/>
            </a:lvl2pPr>
            <a:lvl3pPr>
              <a:defRPr sz="2000"/>
            </a:lvl3pPr>
            <a:lvl4pPr>
              <a:defRPr sz="1800"/>
            </a:lvl4pPr>
            <a:lvl5pPr>
              <a:defRPr sz="18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ian numeron paikkamerkki 3"/>
          <p:cNvSpPr>
            <a:spLocks noGrp="1"/>
          </p:cNvSpPr>
          <p:nvPr>
            <p:ph type="sldNum" sz="quarter" idx="10"/>
          </p:nvPr>
        </p:nvSpPr>
        <p:spPr>
          <a:xfrm>
            <a:off x="609600" y="6356356"/>
            <a:ext cx="2844800" cy="365125"/>
          </a:xfrm>
        </p:spPr>
        <p:txBody>
          <a:bodyPr/>
          <a:lstStyle>
            <a:lvl1pPr>
              <a:defRPr/>
            </a:lvl1pPr>
          </a:lstStyle>
          <a:p>
            <a:fld id="{0D6BA163-6E21-400E-8774-C9F8AD73A1A8}" type="slidenum">
              <a:rPr lang="fi-FI"/>
              <a:pPr/>
              <a:t>‹#›</a:t>
            </a:fld>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396" y="6453339"/>
            <a:ext cx="2225761" cy="189639"/>
          </a:xfrm>
          <a:prstGeom prst="rect">
            <a:avLst/>
          </a:prstGeom>
        </p:spPr>
      </p:pic>
    </p:spTree>
    <p:extLst>
      <p:ext uri="{BB962C8B-B14F-4D97-AF65-F5344CB8AC3E}">
        <p14:creationId xmlns:p14="http://schemas.microsoft.com/office/powerpoint/2010/main" val="574558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Muokkaa ots. perustyyl. napsautt.</a:t>
            </a:r>
            <a:endParaRPr/>
          </a:p>
        </p:txBody>
      </p:sp>
      <p:sp>
        <p:nvSpPr>
          <p:cNvPr id="98" name="Google Shape;9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fi-FI"/>
              <a:t>Muokkaa tekstin perustyylejä napsauttamalla</a:t>
            </a:r>
          </a:p>
        </p:txBody>
      </p:sp>
      <p:sp>
        <p:nvSpPr>
          <p:cNvPr id="99" name="Google Shape;9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fi-FI"/>
              <a:t>Muokkaa tekstin perustyylejä napsauttamalla</a:t>
            </a:r>
          </a:p>
        </p:txBody>
      </p:sp>
      <p:sp>
        <p:nvSpPr>
          <p:cNvPr id="7" name="Text Placeholder 2">
            <a:extLst>
              <a:ext uri="{FF2B5EF4-FFF2-40B4-BE49-F238E27FC236}">
                <a16:creationId xmlns:a16="http://schemas.microsoft.com/office/drawing/2014/main" id="{79EAB51A-4CB9-C04C-BE53-AC8A73E2A483}"/>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grpSp>
        <p:nvGrpSpPr>
          <p:cNvPr id="8" name="Group 7">
            <a:extLst>
              <a:ext uri="{FF2B5EF4-FFF2-40B4-BE49-F238E27FC236}">
                <a16:creationId xmlns:a16="http://schemas.microsoft.com/office/drawing/2014/main" id="{7F543774-02BF-4AF0-92A7-54A51C60BCE7}"/>
              </a:ext>
            </a:extLst>
          </p:cNvPr>
          <p:cNvGrpSpPr/>
          <p:nvPr userDrawn="1"/>
        </p:nvGrpSpPr>
        <p:grpSpPr>
          <a:xfrm>
            <a:off x="11695113" y="6242049"/>
            <a:ext cx="350838" cy="479426"/>
            <a:chOff x="11695113" y="4949825"/>
            <a:chExt cx="350838" cy="479426"/>
          </a:xfrm>
        </p:grpSpPr>
        <p:sp>
          <p:nvSpPr>
            <p:cNvPr id="10" name="AutoShape 3">
              <a:extLst>
                <a:ext uri="{FF2B5EF4-FFF2-40B4-BE49-F238E27FC236}">
                  <a16:creationId xmlns:a16="http://schemas.microsoft.com/office/drawing/2014/main" id="{18ADCEA9-3B77-43C7-B497-73C4349D1AFF}"/>
                </a:ext>
              </a:extLst>
            </p:cNvPr>
            <p:cNvSpPr>
              <a:spLocks noChangeAspect="1" noChangeArrowheads="1" noTextEdit="1"/>
            </p:cNvSpPr>
            <p:nvPr userDrawn="1"/>
          </p:nvSpPr>
          <p:spPr bwMode="auto">
            <a:xfrm>
              <a:off x="11696700" y="4949825"/>
              <a:ext cx="346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5">
              <a:extLst>
                <a:ext uri="{FF2B5EF4-FFF2-40B4-BE49-F238E27FC236}">
                  <a16:creationId xmlns:a16="http://schemas.microsoft.com/office/drawing/2014/main" id="{5F7908FE-C1CB-44FE-931B-EED025436B61}"/>
                </a:ext>
              </a:extLst>
            </p:cNvPr>
            <p:cNvSpPr>
              <a:spLocks noEditPoints="1"/>
            </p:cNvSpPr>
            <p:nvPr userDrawn="1"/>
          </p:nvSpPr>
          <p:spPr bwMode="auto">
            <a:xfrm>
              <a:off x="11695113" y="4949825"/>
              <a:ext cx="350838" cy="338138"/>
            </a:xfrm>
            <a:custGeom>
              <a:avLst/>
              <a:gdLst>
                <a:gd name="T0" fmla="*/ 129 w 182"/>
                <a:gd name="T1" fmla="*/ 131 h 175"/>
                <a:gd name="T2" fmla="*/ 33 w 182"/>
                <a:gd name="T3" fmla="*/ 6 h 175"/>
                <a:gd name="T4" fmla="*/ 48 w 182"/>
                <a:gd name="T5" fmla="*/ 11 h 175"/>
                <a:gd name="T6" fmla="*/ 55 w 182"/>
                <a:gd name="T7" fmla="*/ 19 h 175"/>
                <a:gd name="T8" fmla="*/ 52 w 182"/>
                <a:gd name="T9" fmla="*/ 27 h 175"/>
                <a:gd name="T10" fmla="*/ 52 w 182"/>
                <a:gd name="T11" fmla="*/ 25 h 175"/>
                <a:gd name="T12" fmla="*/ 86 w 182"/>
                <a:gd name="T13" fmla="*/ 26 h 175"/>
                <a:gd name="T14" fmla="*/ 37 w 182"/>
                <a:gd name="T15" fmla="*/ 39 h 175"/>
                <a:gd name="T16" fmla="*/ 26 w 182"/>
                <a:gd name="T17" fmla="*/ 61 h 175"/>
                <a:gd name="T18" fmla="*/ 109 w 182"/>
                <a:gd name="T19" fmla="*/ 38 h 175"/>
                <a:gd name="T20" fmla="*/ 33 w 182"/>
                <a:gd name="T21" fmla="*/ 38 h 175"/>
                <a:gd name="T22" fmla="*/ 90 w 182"/>
                <a:gd name="T23" fmla="*/ 44 h 175"/>
                <a:gd name="T24" fmla="*/ 99 w 182"/>
                <a:gd name="T25" fmla="*/ 39 h 175"/>
                <a:gd name="T26" fmla="*/ 33 w 182"/>
                <a:gd name="T27" fmla="*/ 72 h 175"/>
                <a:gd name="T28" fmla="*/ 8 w 182"/>
                <a:gd name="T29" fmla="*/ 88 h 175"/>
                <a:gd name="T30" fmla="*/ 18 w 182"/>
                <a:gd name="T31" fmla="*/ 96 h 175"/>
                <a:gd name="T32" fmla="*/ 122 w 182"/>
                <a:gd name="T33" fmla="*/ 66 h 175"/>
                <a:gd name="T34" fmla="*/ 112 w 182"/>
                <a:gd name="T35" fmla="*/ 63 h 175"/>
                <a:gd name="T36" fmla="*/ 22 w 182"/>
                <a:gd name="T37" fmla="*/ 82 h 175"/>
                <a:gd name="T38" fmla="*/ 48 w 182"/>
                <a:gd name="T39" fmla="*/ 84 h 175"/>
                <a:gd name="T40" fmla="*/ 43 w 182"/>
                <a:gd name="T41" fmla="*/ 94 h 175"/>
                <a:gd name="T42" fmla="*/ 94 w 182"/>
                <a:gd name="T43" fmla="*/ 75 h 175"/>
                <a:gd name="T44" fmla="*/ 61 w 182"/>
                <a:gd name="T45" fmla="*/ 89 h 175"/>
                <a:gd name="T46" fmla="*/ 110 w 182"/>
                <a:gd name="T47" fmla="*/ 85 h 175"/>
                <a:gd name="T48" fmla="*/ 119 w 182"/>
                <a:gd name="T49" fmla="*/ 92 h 175"/>
                <a:gd name="T50" fmla="*/ 45 w 182"/>
                <a:gd name="T51" fmla="*/ 132 h 175"/>
                <a:gd name="T52" fmla="*/ 108 w 182"/>
                <a:gd name="T53" fmla="*/ 82 h 175"/>
                <a:gd name="T54" fmla="*/ 57 w 182"/>
                <a:gd name="T55" fmla="*/ 115 h 175"/>
                <a:gd name="T56" fmla="*/ 42 w 182"/>
                <a:gd name="T57" fmla="*/ 116 h 175"/>
                <a:gd name="T58" fmla="*/ 97 w 182"/>
                <a:gd name="T59" fmla="*/ 109 h 175"/>
                <a:gd name="T60" fmla="*/ 76 w 182"/>
                <a:gd name="T61" fmla="*/ 134 h 175"/>
                <a:gd name="T62" fmla="*/ 128 w 182"/>
                <a:gd name="T63" fmla="*/ 122 h 175"/>
                <a:gd name="T64" fmla="*/ 129 w 182"/>
                <a:gd name="T65" fmla="*/ 103 h 175"/>
                <a:gd name="T66" fmla="*/ 93 w 182"/>
                <a:gd name="T67" fmla="*/ 132 h 175"/>
                <a:gd name="T68" fmla="*/ 103 w 182"/>
                <a:gd name="T69" fmla="*/ 144 h 175"/>
                <a:gd name="T70" fmla="*/ 88 w 182"/>
                <a:gd name="T71" fmla="*/ 133 h 175"/>
                <a:gd name="T72" fmla="*/ 64 w 182"/>
                <a:gd name="T73" fmla="*/ 155 h 175"/>
                <a:gd name="T74" fmla="*/ 115 w 182"/>
                <a:gd name="T75" fmla="*/ 123 h 175"/>
                <a:gd name="T76" fmla="*/ 53 w 182"/>
                <a:gd name="T77" fmla="*/ 136 h 175"/>
                <a:gd name="T78" fmla="*/ 101 w 182"/>
                <a:gd name="T79" fmla="*/ 171 h 175"/>
                <a:gd name="T80" fmla="*/ 119 w 182"/>
                <a:gd name="T81" fmla="*/ 165 h 175"/>
                <a:gd name="T82" fmla="*/ 128 w 182"/>
                <a:gd name="T83" fmla="*/ 8 h 175"/>
                <a:gd name="T84" fmla="*/ 123 w 182"/>
                <a:gd name="T85" fmla="*/ 15 h 175"/>
                <a:gd name="T86" fmla="*/ 153 w 182"/>
                <a:gd name="T87" fmla="*/ 8 h 175"/>
                <a:gd name="T88" fmla="*/ 155 w 182"/>
                <a:gd name="T89" fmla="*/ 23 h 175"/>
                <a:gd name="T90" fmla="*/ 138 w 182"/>
                <a:gd name="T91" fmla="*/ 18 h 175"/>
                <a:gd name="T92" fmla="*/ 178 w 182"/>
                <a:gd name="T93" fmla="*/ 30 h 175"/>
                <a:gd name="T94" fmla="*/ 162 w 182"/>
                <a:gd name="T95" fmla="*/ 42 h 175"/>
                <a:gd name="T96" fmla="*/ 150 w 182"/>
                <a:gd name="T97" fmla="*/ 27 h 175"/>
                <a:gd name="T98" fmla="*/ 163 w 182"/>
                <a:gd name="T99" fmla="*/ 28 h 175"/>
                <a:gd name="T100" fmla="*/ 119 w 182"/>
                <a:gd name="T101" fmla="*/ 33 h 175"/>
                <a:gd name="T102" fmla="*/ 139 w 182"/>
                <a:gd name="T103" fmla="*/ 38 h 175"/>
                <a:gd name="T104" fmla="*/ 158 w 182"/>
                <a:gd name="T105" fmla="*/ 57 h 175"/>
                <a:gd name="T106" fmla="*/ 153 w 182"/>
                <a:gd name="T107" fmla="*/ 57 h 175"/>
                <a:gd name="T108" fmla="*/ 143 w 182"/>
                <a:gd name="T109" fmla="*/ 57 h 175"/>
                <a:gd name="T110" fmla="*/ 134 w 182"/>
                <a:gd name="T111" fmla="*/ 60 h 175"/>
                <a:gd name="T112" fmla="*/ 128 w 182"/>
                <a:gd name="T113" fmla="*/ 63 h 175"/>
                <a:gd name="T114" fmla="*/ 150 w 182"/>
                <a:gd name="T115" fmla="*/ 81 h 175"/>
                <a:gd name="T116" fmla="*/ 172 w 182"/>
                <a:gd name="T117" fmla="*/ 75 h 175"/>
                <a:gd name="T118" fmla="*/ 149 w 182"/>
                <a:gd name="T119" fmla="*/ 92 h 175"/>
                <a:gd name="T120" fmla="*/ 167 w 182"/>
                <a:gd name="T121" fmla="*/ 90 h 175"/>
                <a:gd name="T122" fmla="*/ 136 w 182"/>
                <a:gd name="T123" fmla="*/ 77 h 175"/>
                <a:gd name="T124" fmla="*/ 143 w 182"/>
                <a:gd name="T125" fmla="*/ 10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175">
                  <a:moveTo>
                    <a:pt x="129" y="151"/>
                  </a:moveTo>
                  <a:cubicBezTo>
                    <a:pt x="126" y="150"/>
                    <a:pt x="127" y="140"/>
                    <a:pt x="126" y="137"/>
                  </a:cubicBezTo>
                  <a:cubicBezTo>
                    <a:pt x="123" y="131"/>
                    <a:pt x="120" y="128"/>
                    <a:pt x="117" y="122"/>
                  </a:cubicBezTo>
                  <a:cubicBezTo>
                    <a:pt x="114" y="119"/>
                    <a:pt x="112" y="114"/>
                    <a:pt x="108" y="111"/>
                  </a:cubicBezTo>
                  <a:cubicBezTo>
                    <a:pt x="108" y="113"/>
                    <a:pt x="109" y="115"/>
                    <a:pt x="109" y="117"/>
                  </a:cubicBezTo>
                  <a:cubicBezTo>
                    <a:pt x="108" y="118"/>
                    <a:pt x="108" y="117"/>
                    <a:pt x="107" y="117"/>
                  </a:cubicBezTo>
                  <a:cubicBezTo>
                    <a:pt x="104" y="114"/>
                    <a:pt x="103" y="109"/>
                    <a:pt x="100" y="106"/>
                  </a:cubicBezTo>
                  <a:cubicBezTo>
                    <a:pt x="99" y="105"/>
                    <a:pt x="98" y="105"/>
                    <a:pt x="97" y="104"/>
                  </a:cubicBezTo>
                  <a:cubicBezTo>
                    <a:pt x="94" y="102"/>
                    <a:pt x="93" y="101"/>
                    <a:pt x="91" y="100"/>
                  </a:cubicBezTo>
                  <a:cubicBezTo>
                    <a:pt x="90" y="98"/>
                    <a:pt x="91" y="98"/>
                    <a:pt x="90" y="97"/>
                  </a:cubicBezTo>
                  <a:cubicBezTo>
                    <a:pt x="92" y="96"/>
                    <a:pt x="93" y="98"/>
                    <a:pt x="94" y="98"/>
                  </a:cubicBezTo>
                  <a:cubicBezTo>
                    <a:pt x="95" y="98"/>
                    <a:pt x="96" y="98"/>
                    <a:pt x="97" y="99"/>
                  </a:cubicBezTo>
                  <a:cubicBezTo>
                    <a:pt x="99" y="100"/>
                    <a:pt x="101" y="102"/>
                    <a:pt x="103" y="103"/>
                  </a:cubicBezTo>
                  <a:cubicBezTo>
                    <a:pt x="104" y="103"/>
                    <a:pt x="105" y="104"/>
                    <a:pt x="105" y="104"/>
                  </a:cubicBezTo>
                  <a:cubicBezTo>
                    <a:pt x="109" y="107"/>
                    <a:pt x="113" y="111"/>
                    <a:pt x="116" y="116"/>
                  </a:cubicBezTo>
                  <a:cubicBezTo>
                    <a:pt x="121" y="120"/>
                    <a:pt x="124" y="125"/>
                    <a:pt x="129" y="131"/>
                  </a:cubicBezTo>
                  <a:cubicBezTo>
                    <a:pt x="130" y="133"/>
                    <a:pt x="131" y="134"/>
                    <a:pt x="132" y="143"/>
                  </a:cubicBezTo>
                  <a:cubicBezTo>
                    <a:pt x="132" y="144"/>
                    <a:pt x="129" y="151"/>
                    <a:pt x="129" y="151"/>
                  </a:cubicBezTo>
                  <a:moveTo>
                    <a:pt x="32" y="3"/>
                  </a:moveTo>
                  <a:cubicBezTo>
                    <a:pt x="31" y="3"/>
                    <a:pt x="29" y="3"/>
                    <a:pt x="28" y="2"/>
                  </a:cubicBezTo>
                  <a:cubicBezTo>
                    <a:pt x="21" y="4"/>
                    <a:pt x="18" y="8"/>
                    <a:pt x="13" y="11"/>
                  </a:cubicBezTo>
                  <a:cubicBezTo>
                    <a:pt x="10" y="14"/>
                    <a:pt x="7" y="19"/>
                    <a:pt x="4" y="22"/>
                  </a:cubicBezTo>
                  <a:cubicBezTo>
                    <a:pt x="4" y="24"/>
                    <a:pt x="1" y="26"/>
                    <a:pt x="2" y="28"/>
                  </a:cubicBezTo>
                  <a:cubicBezTo>
                    <a:pt x="3" y="29"/>
                    <a:pt x="3" y="27"/>
                    <a:pt x="5" y="27"/>
                  </a:cubicBezTo>
                  <a:cubicBezTo>
                    <a:pt x="6" y="25"/>
                    <a:pt x="9" y="24"/>
                    <a:pt x="10" y="21"/>
                  </a:cubicBezTo>
                  <a:cubicBezTo>
                    <a:pt x="17" y="14"/>
                    <a:pt x="24" y="8"/>
                    <a:pt x="32" y="3"/>
                  </a:cubicBezTo>
                  <a:moveTo>
                    <a:pt x="76" y="6"/>
                  </a:moveTo>
                  <a:cubicBezTo>
                    <a:pt x="74" y="4"/>
                    <a:pt x="71" y="5"/>
                    <a:pt x="69" y="4"/>
                  </a:cubicBezTo>
                  <a:cubicBezTo>
                    <a:pt x="67" y="4"/>
                    <a:pt x="65" y="3"/>
                    <a:pt x="63" y="3"/>
                  </a:cubicBezTo>
                  <a:cubicBezTo>
                    <a:pt x="59" y="2"/>
                    <a:pt x="54" y="2"/>
                    <a:pt x="50" y="2"/>
                  </a:cubicBezTo>
                  <a:cubicBezTo>
                    <a:pt x="48" y="2"/>
                    <a:pt x="46" y="2"/>
                    <a:pt x="43" y="2"/>
                  </a:cubicBezTo>
                  <a:cubicBezTo>
                    <a:pt x="40" y="3"/>
                    <a:pt x="37" y="5"/>
                    <a:pt x="33" y="6"/>
                  </a:cubicBezTo>
                  <a:cubicBezTo>
                    <a:pt x="32" y="7"/>
                    <a:pt x="31" y="6"/>
                    <a:pt x="31" y="8"/>
                  </a:cubicBezTo>
                  <a:cubicBezTo>
                    <a:pt x="33" y="11"/>
                    <a:pt x="36" y="8"/>
                    <a:pt x="39" y="8"/>
                  </a:cubicBezTo>
                  <a:cubicBezTo>
                    <a:pt x="43" y="7"/>
                    <a:pt x="46" y="7"/>
                    <a:pt x="50" y="7"/>
                  </a:cubicBezTo>
                  <a:cubicBezTo>
                    <a:pt x="52" y="7"/>
                    <a:pt x="54" y="7"/>
                    <a:pt x="56" y="7"/>
                  </a:cubicBezTo>
                  <a:cubicBezTo>
                    <a:pt x="58" y="7"/>
                    <a:pt x="60" y="8"/>
                    <a:pt x="63" y="8"/>
                  </a:cubicBezTo>
                  <a:cubicBezTo>
                    <a:pt x="65" y="8"/>
                    <a:pt x="68" y="9"/>
                    <a:pt x="70" y="8"/>
                  </a:cubicBezTo>
                  <a:cubicBezTo>
                    <a:pt x="72" y="8"/>
                    <a:pt x="76" y="8"/>
                    <a:pt x="76" y="6"/>
                  </a:cubicBezTo>
                  <a:moveTo>
                    <a:pt x="30" y="8"/>
                  </a:moveTo>
                  <a:cubicBezTo>
                    <a:pt x="28" y="7"/>
                    <a:pt x="25" y="10"/>
                    <a:pt x="25" y="12"/>
                  </a:cubicBezTo>
                  <a:cubicBezTo>
                    <a:pt x="27" y="12"/>
                    <a:pt x="31" y="12"/>
                    <a:pt x="30" y="8"/>
                  </a:cubicBezTo>
                  <a:moveTo>
                    <a:pt x="87" y="14"/>
                  </a:moveTo>
                  <a:cubicBezTo>
                    <a:pt x="87" y="12"/>
                    <a:pt x="84" y="11"/>
                    <a:pt x="83" y="11"/>
                  </a:cubicBezTo>
                  <a:cubicBezTo>
                    <a:pt x="79" y="10"/>
                    <a:pt x="73" y="12"/>
                    <a:pt x="70" y="11"/>
                  </a:cubicBezTo>
                  <a:cubicBezTo>
                    <a:pt x="68" y="11"/>
                    <a:pt x="67" y="11"/>
                    <a:pt x="66" y="11"/>
                  </a:cubicBezTo>
                  <a:cubicBezTo>
                    <a:pt x="62" y="12"/>
                    <a:pt x="58" y="11"/>
                    <a:pt x="54" y="11"/>
                  </a:cubicBezTo>
                  <a:cubicBezTo>
                    <a:pt x="52" y="10"/>
                    <a:pt x="50" y="11"/>
                    <a:pt x="48" y="11"/>
                  </a:cubicBezTo>
                  <a:cubicBezTo>
                    <a:pt x="46" y="11"/>
                    <a:pt x="45" y="10"/>
                    <a:pt x="42" y="11"/>
                  </a:cubicBezTo>
                  <a:cubicBezTo>
                    <a:pt x="38" y="11"/>
                    <a:pt x="33" y="13"/>
                    <a:pt x="28" y="14"/>
                  </a:cubicBezTo>
                  <a:cubicBezTo>
                    <a:pt x="26" y="14"/>
                    <a:pt x="25" y="14"/>
                    <a:pt x="23" y="15"/>
                  </a:cubicBezTo>
                  <a:cubicBezTo>
                    <a:pt x="22" y="15"/>
                    <a:pt x="20" y="17"/>
                    <a:pt x="19" y="17"/>
                  </a:cubicBezTo>
                  <a:cubicBezTo>
                    <a:pt x="17" y="18"/>
                    <a:pt x="16" y="19"/>
                    <a:pt x="16" y="20"/>
                  </a:cubicBezTo>
                  <a:cubicBezTo>
                    <a:pt x="16" y="21"/>
                    <a:pt x="17" y="20"/>
                    <a:pt x="17" y="21"/>
                  </a:cubicBezTo>
                  <a:cubicBezTo>
                    <a:pt x="18" y="20"/>
                    <a:pt x="19" y="20"/>
                    <a:pt x="20" y="21"/>
                  </a:cubicBezTo>
                  <a:cubicBezTo>
                    <a:pt x="32" y="15"/>
                    <a:pt x="44" y="14"/>
                    <a:pt x="55" y="16"/>
                  </a:cubicBezTo>
                  <a:cubicBezTo>
                    <a:pt x="50" y="18"/>
                    <a:pt x="42" y="17"/>
                    <a:pt x="36" y="18"/>
                  </a:cubicBezTo>
                  <a:cubicBezTo>
                    <a:pt x="28" y="20"/>
                    <a:pt x="23" y="24"/>
                    <a:pt x="17" y="27"/>
                  </a:cubicBezTo>
                  <a:cubicBezTo>
                    <a:pt x="16" y="29"/>
                    <a:pt x="16" y="30"/>
                    <a:pt x="15" y="31"/>
                  </a:cubicBezTo>
                  <a:cubicBezTo>
                    <a:pt x="15" y="33"/>
                    <a:pt x="14" y="33"/>
                    <a:pt x="15" y="34"/>
                  </a:cubicBezTo>
                  <a:cubicBezTo>
                    <a:pt x="20" y="34"/>
                    <a:pt x="23" y="29"/>
                    <a:pt x="28" y="28"/>
                  </a:cubicBezTo>
                  <a:cubicBezTo>
                    <a:pt x="32" y="26"/>
                    <a:pt x="35" y="25"/>
                    <a:pt x="39" y="23"/>
                  </a:cubicBezTo>
                  <a:cubicBezTo>
                    <a:pt x="41" y="24"/>
                    <a:pt x="44" y="23"/>
                    <a:pt x="46" y="22"/>
                  </a:cubicBezTo>
                  <a:cubicBezTo>
                    <a:pt x="48" y="23"/>
                    <a:pt x="53" y="20"/>
                    <a:pt x="55" y="19"/>
                  </a:cubicBezTo>
                  <a:cubicBezTo>
                    <a:pt x="59" y="19"/>
                    <a:pt x="62" y="15"/>
                    <a:pt x="65" y="15"/>
                  </a:cubicBezTo>
                  <a:cubicBezTo>
                    <a:pt x="67" y="15"/>
                    <a:pt x="70" y="14"/>
                    <a:pt x="71" y="14"/>
                  </a:cubicBezTo>
                  <a:cubicBezTo>
                    <a:pt x="74" y="14"/>
                    <a:pt x="77" y="15"/>
                    <a:pt x="80" y="15"/>
                  </a:cubicBezTo>
                  <a:cubicBezTo>
                    <a:pt x="82" y="15"/>
                    <a:pt x="85" y="14"/>
                    <a:pt x="87" y="14"/>
                  </a:cubicBezTo>
                  <a:moveTo>
                    <a:pt x="15" y="23"/>
                  </a:moveTo>
                  <a:cubicBezTo>
                    <a:pt x="15" y="22"/>
                    <a:pt x="14" y="22"/>
                    <a:pt x="14" y="22"/>
                  </a:cubicBezTo>
                  <a:cubicBezTo>
                    <a:pt x="8" y="27"/>
                    <a:pt x="0" y="34"/>
                    <a:pt x="1" y="42"/>
                  </a:cubicBezTo>
                  <a:cubicBezTo>
                    <a:pt x="4" y="42"/>
                    <a:pt x="4" y="39"/>
                    <a:pt x="5" y="37"/>
                  </a:cubicBezTo>
                  <a:cubicBezTo>
                    <a:pt x="6" y="35"/>
                    <a:pt x="8" y="32"/>
                    <a:pt x="10" y="30"/>
                  </a:cubicBezTo>
                  <a:cubicBezTo>
                    <a:pt x="12" y="28"/>
                    <a:pt x="15" y="25"/>
                    <a:pt x="15" y="23"/>
                  </a:cubicBezTo>
                  <a:moveTo>
                    <a:pt x="95" y="19"/>
                  </a:moveTo>
                  <a:cubicBezTo>
                    <a:pt x="95" y="18"/>
                    <a:pt x="94" y="17"/>
                    <a:pt x="92" y="16"/>
                  </a:cubicBezTo>
                  <a:cubicBezTo>
                    <a:pt x="89" y="15"/>
                    <a:pt x="79" y="15"/>
                    <a:pt x="79" y="18"/>
                  </a:cubicBezTo>
                  <a:cubicBezTo>
                    <a:pt x="81" y="19"/>
                    <a:pt x="84" y="19"/>
                    <a:pt x="86" y="19"/>
                  </a:cubicBezTo>
                  <a:cubicBezTo>
                    <a:pt x="89" y="19"/>
                    <a:pt x="93" y="22"/>
                    <a:pt x="95" y="19"/>
                  </a:cubicBezTo>
                  <a:moveTo>
                    <a:pt x="52" y="27"/>
                  </a:moveTo>
                  <a:cubicBezTo>
                    <a:pt x="51" y="25"/>
                    <a:pt x="49" y="24"/>
                    <a:pt x="47" y="25"/>
                  </a:cubicBezTo>
                  <a:cubicBezTo>
                    <a:pt x="46" y="25"/>
                    <a:pt x="45" y="26"/>
                    <a:pt x="44" y="26"/>
                  </a:cubicBezTo>
                  <a:cubicBezTo>
                    <a:pt x="43" y="27"/>
                    <a:pt x="42" y="27"/>
                    <a:pt x="41" y="27"/>
                  </a:cubicBezTo>
                  <a:cubicBezTo>
                    <a:pt x="40" y="27"/>
                    <a:pt x="39" y="28"/>
                    <a:pt x="37" y="29"/>
                  </a:cubicBezTo>
                  <a:cubicBezTo>
                    <a:pt x="35" y="29"/>
                    <a:pt x="33" y="30"/>
                    <a:pt x="31" y="30"/>
                  </a:cubicBezTo>
                  <a:cubicBezTo>
                    <a:pt x="29" y="31"/>
                    <a:pt x="28" y="33"/>
                    <a:pt x="26" y="33"/>
                  </a:cubicBezTo>
                  <a:cubicBezTo>
                    <a:pt x="25" y="34"/>
                    <a:pt x="25" y="34"/>
                    <a:pt x="24" y="34"/>
                  </a:cubicBezTo>
                  <a:cubicBezTo>
                    <a:pt x="18" y="38"/>
                    <a:pt x="12" y="42"/>
                    <a:pt x="8" y="48"/>
                  </a:cubicBezTo>
                  <a:cubicBezTo>
                    <a:pt x="6" y="50"/>
                    <a:pt x="2" y="53"/>
                    <a:pt x="3" y="57"/>
                  </a:cubicBezTo>
                  <a:cubicBezTo>
                    <a:pt x="6" y="56"/>
                    <a:pt x="6" y="53"/>
                    <a:pt x="8" y="51"/>
                  </a:cubicBezTo>
                  <a:cubicBezTo>
                    <a:pt x="9" y="49"/>
                    <a:pt x="12" y="47"/>
                    <a:pt x="14" y="45"/>
                  </a:cubicBezTo>
                  <a:cubicBezTo>
                    <a:pt x="17" y="44"/>
                    <a:pt x="20" y="42"/>
                    <a:pt x="23" y="41"/>
                  </a:cubicBezTo>
                  <a:cubicBezTo>
                    <a:pt x="25" y="39"/>
                    <a:pt x="27" y="37"/>
                    <a:pt x="30" y="36"/>
                  </a:cubicBezTo>
                  <a:cubicBezTo>
                    <a:pt x="33" y="34"/>
                    <a:pt x="37" y="34"/>
                    <a:pt x="40" y="33"/>
                  </a:cubicBezTo>
                  <a:cubicBezTo>
                    <a:pt x="44" y="32"/>
                    <a:pt x="48" y="28"/>
                    <a:pt x="52" y="27"/>
                  </a:cubicBezTo>
                  <a:moveTo>
                    <a:pt x="52" y="25"/>
                  </a:moveTo>
                  <a:cubicBezTo>
                    <a:pt x="52" y="26"/>
                    <a:pt x="53" y="27"/>
                    <a:pt x="54" y="27"/>
                  </a:cubicBezTo>
                  <a:cubicBezTo>
                    <a:pt x="58" y="26"/>
                    <a:pt x="54" y="22"/>
                    <a:pt x="52" y="25"/>
                  </a:cubicBezTo>
                  <a:moveTo>
                    <a:pt x="107" y="28"/>
                  </a:moveTo>
                  <a:cubicBezTo>
                    <a:pt x="107" y="26"/>
                    <a:pt x="105" y="26"/>
                    <a:pt x="105" y="25"/>
                  </a:cubicBezTo>
                  <a:cubicBezTo>
                    <a:pt x="101" y="24"/>
                    <a:pt x="98" y="23"/>
                    <a:pt x="94" y="22"/>
                  </a:cubicBezTo>
                  <a:cubicBezTo>
                    <a:pt x="91" y="21"/>
                    <a:pt x="87" y="22"/>
                    <a:pt x="83" y="21"/>
                  </a:cubicBezTo>
                  <a:cubicBezTo>
                    <a:pt x="82" y="21"/>
                    <a:pt x="80" y="20"/>
                    <a:pt x="79" y="20"/>
                  </a:cubicBezTo>
                  <a:cubicBezTo>
                    <a:pt x="77" y="20"/>
                    <a:pt x="75" y="21"/>
                    <a:pt x="72" y="21"/>
                  </a:cubicBezTo>
                  <a:cubicBezTo>
                    <a:pt x="71" y="21"/>
                    <a:pt x="70" y="20"/>
                    <a:pt x="69" y="20"/>
                  </a:cubicBezTo>
                  <a:cubicBezTo>
                    <a:pt x="66" y="20"/>
                    <a:pt x="57" y="23"/>
                    <a:pt x="57" y="24"/>
                  </a:cubicBezTo>
                  <a:cubicBezTo>
                    <a:pt x="56" y="26"/>
                    <a:pt x="58" y="26"/>
                    <a:pt x="58" y="26"/>
                  </a:cubicBezTo>
                  <a:cubicBezTo>
                    <a:pt x="61" y="28"/>
                    <a:pt x="64" y="26"/>
                    <a:pt x="68" y="26"/>
                  </a:cubicBezTo>
                  <a:cubicBezTo>
                    <a:pt x="69" y="26"/>
                    <a:pt x="70" y="26"/>
                    <a:pt x="71" y="26"/>
                  </a:cubicBezTo>
                  <a:cubicBezTo>
                    <a:pt x="72" y="26"/>
                    <a:pt x="73" y="25"/>
                    <a:pt x="74" y="25"/>
                  </a:cubicBezTo>
                  <a:cubicBezTo>
                    <a:pt x="77" y="25"/>
                    <a:pt x="79" y="26"/>
                    <a:pt x="81" y="26"/>
                  </a:cubicBezTo>
                  <a:cubicBezTo>
                    <a:pt x="83" y="26"/>
                    <a:pt x="84" y="25"/>
                    <a:pt x="86" y="26"/>
                  </a:cubicBezTo>
                  <a:cubicBezTo>
                    <a:pt x="91" y="26"/>
                    <a:pt x="95" y="29"/>
                    <a:pt x="98" y="28"/>
                  </a:cubicBezTo>
                  <a:cubicBezTo>
                    <a:pt x="100" y="28"/>
                    <a:pt x="101" y="28"/>
                    <a:pt x="101" y="28"/>
                  </a:cubicBezTo>
                  <a:cubicBezTo>
                    <a:pt x="103" y="28"/>
                    <a:pt x="105" y="29"/>
                    <a:pt x="107" y="28"/>
                  </a:cubicBezTo>
                  <a:moveTo>
                    <a:pt x="12" y="36"/>
                  </a:moveTo>
                  <a:cubicBezTo>
                    <a:pt x="12" y="36"/>
                    <a:pt x="11" y="35"/>
                    <a:pt x="10" y="36"/>
                  </a:cubicBezTo>
                  <a:cubicBezTo>
                    <a:pt x="7" y="38"/>
                    <a:pt x="3" y="42"/>
                    <a:pt x="5" y="45"/>
                  </a:cubicBezTo>
                  <a:cubicBezTo>
                    <a:pt x="6" y="45"/>
                    <a:pt x="7" y="43"/>
                    <a:pt x="8" y="43"/>
                  </a:cubicBezTo>
                  <a:cubicBezTo>
                    <a:pt x="10" y="41"/>
                    <a:pt x="13" y="39"/>
                    <a:pt x="12" y="36"/>
                  </a:cubicBezTo>
                  <a:moveTo>
                    <a:pt x="114" y="38"/>
                  </a:moveTo>
                  <a:cubicBezTo>
                    <a:pt x="114" y="37"/>
                    <a:pt x="113" y="36"/>
                    <a:pt x="112" y="35"/>
                  </a:cubicBezTo>
                  <a:cubicBezTo>
                    <a:pt x="106" y="34"/>
                    <a:pt x="100" y="29"/>
                    <a:pt x="93" y="29"/>
                  </a:cubicBezTo>
                  <a:cubicBezTo>
                    <a:pt x="91" y="29"/>
                    <a:pt x="88" y="30"/>
                    <a:pt x="86" y="28"/>
                  </a:cubicBezTo>
                  <a:cubicBezTo>
                    <a:pt x="72" y="30"/>
                    <a:pt x="63" y="29"/>
                    <a:pt x="49" y="32"/>
                  </a:cubicBezTo>
                  <a:cubicBezTo>
                    <a:pt x="49" y="33"/>
                    <a:pt x="48" y="33"/>
                    <a:pt x="48" y="33"/>
                  </a:cubicBezTo>
                  <a:cubicBezTo>
                    <a:pt x="47" y="33"/>
                    <a:pt x="46" y="34"/>
                    <a:pt x="45" y="34"/>
                  </a:cubicBezTo>
                  <a:cubicBezTo>
                    <a:pt x="44" y="37"/>
                    <a:pt x="39" y="37"/>
                    <a:pt x="37" y="39"/>
                  </a:cubicBezTo>
                  <a:cubicBezTo>
                    <a:pt x="36" y="39"/>
                    <a:pt x="37" y="40"/>
                    <a:pt x="37" y="40"/>
                  </a:cubicBezTo>
                  <a:cubicBezTo>
                    <a:pt x="35" y="41"/>
                    <a:pt x="32" y="42"/>
                    <a:pt x="30" y="43"/>
                  </a:cubicBezTo>
                  <a:cubicBezTo>
                    <a:pt x="28" y="44"/>
                    <a:pt x="27" y="46"/>
                    <a:pt x="26" y="47"/>
                  </a:cubicBezTo>
                  <a:cubicBezTo>
                    <a:pt x="22" y="49"/>
                    <a:pt x="19" y="52"/>
                    <a:pt x="17" y="55"/>
                  </a:cubicBezTo>
                  <a:cubicBezTo>
                    <a:pt x="15" y="55"/>
                    <a:pt x="15" y="55"/>
                    <a:pt x="15" y="55"/>
                  </a:cubicBezTo>
                  <a:cubicBezTo>
                    <a:pt x="15" y="57"/>
                    <a:pt x="14" y="58"/>
                    <a:pt x="12" y="59"/>
                  </a:cubicBezTo>
                  <a:cubicBezTo>
                    <a:pt x="11" y="62"/>
                    <a:pt x="9" y="64"/>
                    <a:pt x="7" y="67"/>
                  </a:cubicBezTo>
                  <a:cubicBezTo>
                    <a:pt x="7" y="70"/>
                    <a:pt x="5" y="72"/>
                    <a:pt x="5" y="75"/>
                  </a:cubicBezTo>
                  <a:cubicBezTo>
                    <a:pt x="6" y="76"/>
                    <a:pt x="6" y="76"/>
                    <a:pt x="7" y="77"/>
                  </a:cubicBezTo>
                  <a:cubicBezTo>
                    <a:pt x="11" y="72"/>
                    <a:pt x="12" y="65"/>
                    <a:pt x="16" y="61"/>
                  </a:cubicBezTo>
                  <a:cubicBezTo>
                    <a:pt x="19" y="58"/>
                    <a:pt x="22" y="56"/>
                    <a:pt x="25" y="54"/>
                  </a:cubicBezTo>
                  <a:cubicBezTo>
                    <a:pt x="31" y="49"/>
                    <a:pt x="36" y="44"/>
                    <a:pt x="43" y="42"/>
                  </a:cubicBezTo>
                  <a:cubicBezTo>
                    <a:pt x="40" y="46"/>
                    <a:pt x="35" y="49"/>
                    <a:pt x="32" y="53"/>
                  </a:cubicBezTo>
                  <a:cubicBezTo>
                    <a:pt x="31" y="54"/>
                    <a:pt x="30" y="56"/>
                    <a:pt x="29" y="57"/>
                  </a:cubicBezTo>
                  <a:cubicBezTo>
                    <a:pt x="29" y="57"/>
                    <a:pt x="28" y="57"/>
                    <a:pt x="28" y="58"/>
                  </a:cubicBezTo>
                  <a:cubicBezTo>
                    <a:pt x="27" y="59"/>
                    <a:pt x="27" y="60"/>
                    <a:pt x="26" y="61"/>
                  </a:cubicBezTo>
                  <a:cubicBezTo>
                    <a:pt x="25" y="62"/>
                    <a:pt x="24" y="63"/>
                    <a:pt x="24" y="64"/>
                  </a:cubicBezTo>
                  <a:cubicBezTo>
                    <a:pt x="23" y="66"/>
                    <a:pt x="23" y="67"/>
                    <a:pt x="22" y="69"/>
                  </a:cubicBezTo>
                  <a:cubicBezTo>
                    <a:pt x="21" y="71"/>
                    <a:pt x="20" y="72"/>
                    <a:pt x="20" y="74"/>
                  </a:cubicBezTo>
                  <a:cubicBezTo>
                    <a:pt x="17" y="79"/>
                    <a:pt x="14" y="83"/>
                    <a:pt x="12" y="88"/>
                  </a:cubicBezTo>
                  <a:cubicBezTo>
                    <a:pt x="11" y="90"/>
                    <a:pt x="11" y="93"/>
                    <a:pt x="12" y="95"/>
                  </a:cubicBezTo>
                  <a:cubicBezTo>
                    <a:pt x="14" y="97"/>
                    <a:pt x="15" y="95"/>
                    <a:pt x="16" y="93"/>
                  </a:cubicBezTo>
                  <a:cubicBezTo>
                    <a:pt x="16" y="91"/>
                    <a:pt x="16" y="88"/>
                    <a:pt x="18" y="86"/>
                  </a:cubicBezTo>
                  <a:cubicBezTo>
                    <a:pt x="18" y="86"/>
                    <a:pt x="18" y="84"/>
                    <a:pt x="19" y="84"/>
                  </a:cubicBezTo>
                  <a:cubicBezTo>
                    <a:pt x="23" y="74"/>
                    <a:pt x="27" y="64"/>
                    <a:pt x="34" y="56"/>
                  </a:cubicBezTo>
                  <a:cubicBezTo>
                    <a:pt x="34" y="56"/>
                    <a:pt x="35" y="56"/>
                    <a:pt x="35" y="56"/>
                  </a:cubicBezTo>
                  <a:cubicBezTo>
                    <a:pt x="39" y="52"/>
                    <a:pt x="41" y="47"/>
                    <a:pt x="46" y="44"/>
                  </a:cubicBezTo>
                  <a:cubicBezTo>
                    <a:pt x="46" y="41"/>
                    <a:pt x="50" y="40"/>
                    <a:pt x="52" y="38"/>
                  </a:cubicBezTo>
                  <a:cubicBezTo>
                    <a:pt x="59" y="37"/>
                    <a:pt x="65" y="35"/>
                    <a:pt x="71" y="34"/>
                  </a:cubicBezTo>
                  <a:cubicBezTo>
                    <a:pt x="75" y="34"/>
                    <a:pt x="77" y="34"/>
                    <a:pt x="80" y="34"/>
                  </a:cubicBezTo>
                  <a:cubicBezTo>
                    <a:pt x="85" y="34"/>
                    <a:pt x="91" y="34"/>
                    <a:pt x="95" y="36"/>
                  </a:cubicBezTo>
                  <a:cubicBezTo>
                    <a:pt x="101" y="34"/>
                    <a:pt x="104" y="39"/>
                    <a:pt x="109" y="38"/>
                  </a:cubicBezTo>
                  <a:cubicBezTo>
                    <a:pt x="110" y="39"/>
                    <a:pt x="112" y="39"/>
                    <a:pt x="114" y="39"/>
                  </a:cubicBezTo>
                  <a:cubicBezTo>
                    <a:pt x="114" y="39"/>
                    <a:pt x="114" y="38"/>
                    <a:pt x="114" y="38"/>
                  </a:cubicBezTo>
                  <a:moveTo>
                    <a:pt x="33" y="38"/>
                  </a:moveTo>
                  <a:cubicBezTo>
                    <a:pt x="33" y="37"/>
                    <a:pt x="32" y="37"/>
                    <a:pt x="32" y="37"/>
                  </a:cubicBezTo>
                  <a:cubicBezTo>
                    <a:pt x="30" y="38"/>
                    <a:pt x="29" y="40"/>
                    <a:pt x="27" y="41"/>
                  </a:cubicBezTo>
                  <a:cubicBezTo>
                    <a:pt x="25" y="41"/>
                    <a:pt x="23" y="42"/>
                    <a:pt x="21" y="43"/>
                  </a:cubicBezTo>
                  <a:cubicBezTo>
                    <a:pt x="20" y="44"/>
                    <a:pt x="20" y="44"/>
                    <a:pt x="19" y="45"/>
                  </a:cubicBezTo>
                  <a:cubicBezTo>
                    <a:pt x="19" y="45"/>
                    <a:pt x="18" y="46"/>
                    <a:pt x="17" y="46"/>
                  </a:cubicBezTo>
                  <a:cubicBezTo>
                    <a:pt x="13" y="48"/>
                    <a:pt x="12" y="51"/>
                    <a:pt x="10" y="53"/>
                  </a:cubicBezTo>
                  <a:cubicBezTo>
                    <a:pt x="9" y="55"/>
                    <a:pt x="7" y="56"/>
                    <a:pt x="6" y="57"/>
                  </a:cubicBezTo>
                  <a:cubicBezTo>
                    <a:pt x="5" y="58"/>
                    <a:pt x="3" y="62"/>
                    <a:pt x="5" y="64"/>
                  </a:cubicBezTo>
                  <a:cubicBezTo>
                    <a:pt x="7" y="63"/>
                    <a:pt x="7" y="60"/>
                    <a:pt x="9" y="59"/>
                  </a:cubicBezTo>
                  <a:cubicBezTo>
                    <a:pt x="11" y="57"/>
                    <a:pt x="12" y="53"/>
                    <a:pt x="15" y="51"/>
                  </a:cubicBezTo>
                  <a:cubicBezTo>
                    <a:pt x="17" y="49"/>
                    <a:pt x="20" y="48"/>
                    <a:pt x="22" y="47"/>
                  </a:cubicBezTo>
                  <a:cubicBezTo>
                    <a:pt x="23" y="46"/>
                    <a:pt x="24" y="44"/>
                    <a:pt x="25" y="44"/>
                  </a:cubicBezTo>
                  <a:cubicBezTo>
                    <a:pt x="29" y="42"/>
                    <a:pt x="33" y="41"/>
                    <a:pt x="33" y="38"/>
                  </a:cubicBezTo>
                  <a:moveTo>
                    <a:pt x="98" y="39"/>
                  </a:moveTo>
                  <a:cubicBezTo>
                    <a:pt x="95" y="39"/>
                    <a:pt x="91" y="39"/>
                    <a:pt x="88" y="37"/>
                  </a:cubicBezTo>
                  <a:cubicBezTo>
                    <a:pt x="88" y="37"/>
                    <a:pt x="88" y="38"/>
                    <a:pt x="87" y="38"/>
                  </a:cubicBezTo>
                  <a:cubicBezTo>
                    <a:pt x="84" y="38"/>
                    <a:pt x="81" y="37"/>
                    <a:pt x="78" y="37"/>
                  </a:cubicBezTo>
                  <a:cubicBezTo>
                    <a:pt x="75" y="37"/>
                    <a:pt x="71" y="38"/>
                    <a:pt x="68" y="38"/>
                  </a:cubicBezTo>
                  <a:cubicBezTo>
                    <a:pt x="65" y="39"/>
                    <a:pt x="63" y="41"/>
                    <a:pt x="60" y="41"/>
                  </a:cubicBezTo>
                  <a:cubicBezTo>
                    <a:pt x="58" y="41"/>
                    <a:pt x="55" y="42"/>
                    <a:pt x="52" y="43"/>
                  </a:cubicBezTo>
                  <a:cubicBezTo>
                    <a:pt x="49" y="45"/>
                    <a:pt x="46" y="49"/>
                    <a:pt x="42" y="51"/>
                  </a:cubicBezTo>
                  <a:cubicBezTo>
                    <a:pt x="41" y="53"/>
                    <a:pt x="39" y="54"/>
                    <a:pt x="38" y="56"/>
                  </a:cubicBezTo>
                  <a:cubicBezTo>
                    <a:pt x="36" y="57"/>
                    <a:pt x="34" y="59"/>
                    <a:pt x="35" y="61"/>
                  </a:cubicBezTo>
                  <a:cubicBezTo>
                    <a:pt x="36" y="61"/>
                    <a:pt x="36" y="60"/>
                    <a:pt x="37" y="59"/>
                  </a:cubicBezTo>
                  <a:cubicBezTo>
                    <a:pt x="38" y="59"/>
                    <a:pt x="38" y="60"/>
                    <a:pt x="38" y="59"/>
                  </a:cubicBezTo>
                  <a:cubicBezTo>
                    <a:pt x="40" y="58"/>
                    <a:pt x="42" y="57"/>
                    <a:pt x="43" y="55"/>
                  </a:cubicBezTo>
                  <a:cubicBezTo>
                    <a:pt x="54" y="48"/>
                    <a:pt x="69" y="42"/>
                    <a:pt x="83" y="41"/>
                  </a:cubicBezTo>
                  <a:cubicBezTo>
                    <a:pt x="85" y="42"/>
                    <a:pt x="88" y="41"/>
                    <a:pt x="90" y="42"/>
                  </a:cubicBezTo>
                  <a:cubicBezTo>
                    <a:pt x="90" y="42"/>
                    <a:pt x="89" y="43"/>
                    <a:pt x="90" y="44"/>
                  </a:cubicBezTo>
                  <a:cubicBezTo>
                    <a:pt x="83" y="44"/>
                    <a:pt x="75" y="44"/>
                    <a:pt x="70" y="46"/>
                  </a:cubicBezTo>
                  <a:cubicBezTo>
                    <a:pt x="69" y="47"/>
                    <a:pt x="70" y="47"/>
                    <a:pt x="70" y="48"/>
                  </a:cubicBezTo>
                  <a:cubicBezTo>
                    <a:pt x="72" y="49"/>
                    <a:pt x="73" y="47"/>
                    <a:pt x="75" y="47"/>
                  </a:cubicBezTo>
                  <a:cubicBezTo>
                    <a:pt x="75" y="47"/>
                    <a:pt x="76" y="48"/>
                    <a:pt x="76" y="48"/>
                  </a:cubicBezTo>
                  <a:cubicBezTo>
                    <a:pt x="79" y="47"/>
                    <a:pt x="82" y="46"/>
                    <a:pt x="85" y="46"/>
                  </a:cubicBezTo>
                  <a:cubicBezTo>
                    <a:pt x="86" y="46"/>
                    <a:pt x="88" y="46"/>
                    <a:pt x="90" y="46"/>
                  </a:cubicBezTo>
                  <a:cubicBezTo>
                    <a:pt x="94" y="46"/>
                    <a:pt x="98" y="45"/>
                    <a:pt x="101" y="45"/>
                  </a:cubicBezTo>
                  <a:cubicBezTo>
                    <a:pt x="102" y="45"/>
                    <a:pt x="103" y="46"/>
                    <a:pt x="103" y="46"/>
                  </a:cubicBezTo>
                  <a:cubicBezTo>
                    <a:pt x="104" y="46"/>
                    <a:pt x="104" y="46"/>
                    <a:pt x="104" y="46"/>
                  </a:cubicBezTo>
                  <a:cubicBezTo>
                    <a:pt x="107" y="46"/>
                    <a:pt x="109" y="47"/>
                    <a:pt x="111" y="46"/>
                  </a:cubicBezTo>
                  <a:cubicBezTo>
                    <a:pt x="114" y="47"/>
                    <a:pt x="116" y="50"/>
                    <a:pt x="119" y="48"/>
                  </a:cubicBezTo>
                  <a:cubicBezTo>
                    <a:pt x="119" y="47"/>
                    <a:pt x="117" y="45"/>
                    <a:pt x="116" y="44"/>
                  </a:cubicBezTo>
                  <a:cubicBezTo>
                    <a:pt x="114" y="43"/>
                    <a:pt x="111" y="40"/>
                    <a:pt x="108" y="40"/>
                  </a:cubicBezTo>
                  <a:cubicBezTo>
                    <a:pt x="104" y="40"/>
                    <a:pt x="99" y="43"/>
                    <a:pt x="95" y="41"/>
                  </a:cubicBezTo>
                  <a:cubicBezTo>
                    <a:pt x="96" y="40"/>
                    <a:pt x="98" y="41"/>
                    <a:pt x="98" y="40"/>
                  </a:cubicBezTo>
                  <a:cubicBezTo>
                    <a:pt x="98" y="40"/>
                    <a:pt x="98" y="39"/>
                    <a:pt x="99" y="39"/>
                  </a:cubicBezTo>
                  <a:moveTo>
                    <a:pt x="121" y="56"/>
                  </a:moveTo>
                  <a:cubicBezTo>
                    <a:pt x="121" y="53"/>
                    <a:pt x="120" y="53"/>
                    <a:pt x="118" y="51"/>
                  </a:cubicBezTo>
                  <a:cubicBezTo>
                    <a:pt x="116" y="51"/>
                    <a:pt x="114" y="51"/>
                    <a:pt x="112" y="50"/>
                  </a:cubicBezTo>
                  <a:cubicBezTo>
                    <a:pt x="109" y="50"/>
                    <a:pt x="105" y="48"/>
                    <a:pt x="101" y="48"/>
                  </a:cubicBezTo>
                  <a:cubicBezTo>
                    <a:pt x="99" y="48"/>
                    <a:pt x="96" y="49"/>
                    <a:pt x="93" y="49"/>
                  </a:cubicBezTo>
                  <a:cubicBezTo>
                    <a:pt x="91" y="49"/>
                    <a:pt x="88" y="48"/>
                    <a:pt x="87" y="49"/>
                  </a:cubicBezTo>
                  <a:cubicBezTo>
                    <a:pt x="77" y="48"/>
                    <a:pt x="66" y="50"/>
                    <a:pt x="56" y="53"/>
                  </a:cubicBezTo>
                  <a:cubicBezTo>
                    <a:pt x="54" y="54"/>
                    <a:pt x="51" y="55"/>
                    <a:pt x="49" y="56"/>
                  </a:cubicBezTo>
                  <a:cubicBezTo>
                    <a:pt x="48" y="56"/>
                    <a:pt x="47" y="57"/>
                    <a:pt x="46" y="57"/>
                  </a:cubicBezTo>
                  <a:cubicBezTo>
                    <a:pt x="45" y="58"/>
                    <a:pt x="45" y="57"/>
                    <a:pt x="44" y="57"/>
                  </a:cubicBezTo>
                  <a:cubicBezTo>
                    <a:pt x="42" y="58"/>
                    <a:pt x="41" y="60"/>
                    <a:pt x="39" y="61"/>
                  </a:cubicBezTo>
                  <a:cubicBezTo>
                    <a:pt x="37" y="62"/>
                    <a:pt x="35" y="63"/>
                    <a:pt x="34" y="64"/>
                  </a:cubicBezTo>
                  <a:cubicBezTo>
                    <a:pt x="32" y="66"/>
                    <a:pt x="31" y="70"/>
                    <a:pt x="29" y="71"/>
                  </a:cubicBezTo>
                  <a:cubicBezTo>
                    <a:pt x="28" y="75"/>
                    <a:pt x="24" y="77"/>
                    <a:pt x="25" y="80"/>
                  </a:cubicBezTo>
                  <a:cubicBezTo>
                    <a:pt x="28" y="80"/>
                    <a:pt x="28" y="76"/>
                    <a:pt x="30" y="74"/>
                  </a:cubicBezTo>
                  <a:cubicBezTo>
                    <a:pt x="31" y="73"/>
                    <a:pt x="32" y="73"/>
                    <a:pt x="33" y="72"/>
                  </a:cubicBezTo>
                  <a:cubicBezTo>
                    <a:pt x="34" y="71"/>
                    <a:pt x="35" y="70"/>
                    <a:pt x="36" y="69"/>
                  </a:cubicBezTo>
                  <a:cubicBezTo>
                    <a:pt x="38" y="67"/>
                    <a:pt x="40" y="66"/>
                    <a:pt x="43" y="65"/>
                  </a:cubicBezTo>
                  <a:cubicBezTo>
                    <a:pt x="45" y="62"/>
                    <a:pt x="49" y="61"/>
                    <a:pt x="53" y="59"/>
                  </a:cubicBezTo>
                  <a:cubicBezTo>
                    <a:pt x="57" y="58"/>
                    <a:pt x="60" y="56"/>
                    <a:pt x="64" y="55"/>
                  </a:cubicBezTo>
                  <a:cubicBezTo>
                    <a:pt x="70" y="52"/>
                    <a:pt x="75" y="54"/>
                    <a:pt x="80" y="52"/>
                  </a:cubicBezTo>
                  <a:cubicBezTo>
                    <a:pt x="83" y="53"/>
                    <a:pt x="88" y="52"/>
                    <a:pt x="91" y="52"/>
                  </a:cubicBezTo>
                  <a:cubicBezTo>
                    <a:pt x="93" y="52"/>
                    <a:pt x="94" y="53"/>
                    <a:pt x="94" y="52"/>
                  </a:cubicBezTo>
                  <a:cubicBezTo>
                    <a:pt x="99" y="54"/>
                    <a:pt x="105" y="55"/>
                    <a:pt x="110" y="55"/>
                  </a:cubicBezTo>
                  <a:cubicBezTo>
                    <a:pt x="111" y="55"/>
                    <a:pt x="113" y="56"/>
                    <a:pt x="115" y="56"/>
                  </a:cubicBezTo>
                  <a:cubicBezTo>
                    <a:pt x="118" y="57"/>
                    <a:pt x="119" y="57"/>
                    <a:pt x="121" y="56"/>
                  </a:cubicBezTo>
                  <a:moveTo>
                    <a:pt x="21" y="61"/>
                  </a:moveTo>
                  <a:cubicBezTo>
                    <a:pt x="20" y="61"/>
                    <a:pt x="19" y="62"/>
                    <a:pt x="18" y="62"/>
                  </a:cubicBezTo>
                  <a:cubicBezTo>
                    <a:pt x="17" y="64"/>
                    <a:pt x="15" y="67"/>
                    <a:pt x="14" y="70"/>
                  </a:cubicBezTo>
                  <a:cubicBezTo>
                    <a:pt x="13" y="71"/>
                    <a:pt x="12" y="73"/>
                    <a:pt x="12" y="74"/>
                  </a:cubicBezTo>
                  <a:cubicBezTo>
                    <a:pt x="10" y="79"/>
                    <a:pt x="8" y="83"/>
                    <a:pt x="7" y="87"/>
                  </a:cubicBezTo>
                  <a:cubicBezTo>
                    <a:pt x="7" y="88"/>
                    <a:pt x="8" y="87"/>
                    <a:pt x="8" y="88"/>
                  </a:cubicBezTo>
                  <a:cubicBezTo>
                    <a:pt x="10" y="87"/>
                    <a:pt x="10" y="86"/>
                    <a:pt x="11" y="85"/>
                  </a:cubicBezTo>
                  <a:cubicBezTo>
                    <a:pt x="10" y="84"/>
                    <a:pt x="11" y="83"/>
                    <a:pt x="11" y="82"/>
                  </a:cubicBezTo>
                  <a:cubicBezTo>
                    <a:pt x="14" y="77"/>
                    <a:pt x="16" y="70"/>
                    <a:pt x="21" y="65"/>
                  </a:cubicBezTo>
                  <a:cubicBezTo>
                    <a:pt x="20" y="63"/>
                    <a:pt x="22" y="63"/>
                    <a:pt x="21" y="61"/>
                  </a:cubicBezTo>
                  <a:moveTo>
                    <a:pt x="103" y="56"/>
                  </a:moveTo>
                  <a:cubicBezTo>
                    <a:pt x="103" y="56"/>
                    <a:pt x="102" y="56"/>
                    <a:pt x="101" y="56"/>
                  </a:cubicBezTo>
                  <a:cubicBezTo>
                    <a:pt x="98" y="54"/>
                    <a:pt x="94" y="55"/>
                    <a:pt x="90" y="55"/>
                  </a:cubicBezTo>
                  <a:cubicBezTo>
                    <a:pt x="89" y="54"/>
                    <a:pt x="88" y="54"/>
                    <a:pt x="87" y="54"/>
                  </a:cubicBezTo>
                  <a:cubicBezTo>
                    <a:pt x="85" y="54"/>
                    <a:pt x="82" y="55"/>
                    <a:pt x="80" y="55"/>
                  </a:cubicBezTo>
                  <a:cubicBezTo>
                    <a:pt x="78" y="55"/>
                    <a:pt x="75" y="55"/>
                    <a:pt x="73" y="55"/>
                  </a:cubicBezTo>
                  <a:cubicBezTo>
                    <a:pt x="66" y="56"/>
                    <a:pt x="62" y="60"/>
                    <a:pt x="56" y="62"/>
                  </a:cubicBezTo>
                  <a:cubicBezTo>
                    <a:pt x="55" y="64"/>
                    <a:pt x="51" y="66"/>
                    <a:pt x="48" y="66"/>
                  </a:cubicBezTo>
                  <a:cubicBezTo>
                    <a:pt x="46" y="69"/>
                    <a:pt x="43" y="70"/>
                    <a:pt x="40" y="72"/>
                  </a:cubicBezTo>
                  <a:cubicBezTo>
                    <a:pt x="36" y="73"/>
                    <a:pt x="34" y="77"/>
                    <a:pt x="31" y="80"/>
                  </a:cubicBezTo>
                  <a:cubicBezTo>
                    <a:pt x="31" y="80"/>
                    <a:pt x="30" y="79"/>
                    <a:pt x="30" y="80"/>
                  </a:cubicBezTo>
                  <a:cubicBezTo>
                    <a:pt x="25" y="85"/>
                    <a:pt x="22" y="91"/>
                    <a:pt x="18" y="96"/>
                  </a:cubicBezTo>
                  <a:cubicBezTo>
                    <a:pt x="18" y="98"/>
                    <a:pt x="17" y="99"/>
                    <a:pt x="16" y="101"/>
                  </a:cubicBezTo>
                  <a:cubicBezTo>
                    <a:pt x="17" y="102"/>
                    <a:pt x="17" y="102"/>
                    <a:pt x="18" y="102"/>
                  </a:cubicBezTo>
                  <a:cubicBezTo>
                    <a:pt x="19" y="102"/>
                    <a:pt x="19" y="101"/>
                    <a:pt x="20" y="101"/>
                  </a:cubicBezTo>
                  <a:cubicBezTo>
                    <a:pt x="23" y="95"/>
                    <a:pt x="26" y="92"/>
                    <a:pt x="31" y="87"/>
                  </a:cubicBezTo>
                  <a:cubicBezTo>
                    <a:pt x="31" y="87"/>
                    <a:pt x="32" y="85"/>
                    <a:pt x="33" y="85"/>
                  </a:cubicBezTo>
                  <a:cubicBezTo>
                    <a:pt x="37" y="81"/>
                    <a:pt x="40" y="76"/>
                    <a:pt x="47" y="73"/>
                  </a:cubicBezTo>
                  <a:cubicBezTo>
                    <a:pt x="49" y="71"/>
                    <a:pt x="53" y="69"/>
                    <a:pt x="57" y="67"/>
                  </a:cubicBezTo>
                  <a:cubicBezTo>
                    <a:pt x="60" y="68"/>
                    <a:pt x="65" y="67"/>
                    <a:pt x="69" y="66"/>
                  </a:cubicBezTo>
                  <a:cubicBezTo>
                    <a:pt x="72" y="66"/>
                    <a:pt x="77" y="67"/>
                    <a:pt x="79" y="67"/>
                  </a:cubicBezTo>
                  <a:cubicBezTo>
                    <a:pt x="81" y="67"/>
                    <a:pt x="83" y="67"/>
                    <a:pt x="85" y="66"/>
                  </a:cubicBezTo>
                  <a:cubicBezTo>
                    <a:pt x="90" y="66"/>
                    <a:pt x="95" y="67"/>
                    <a:pt x="99" y="67"/>
                  </a:cubicBezTo>
                  <a:cubicBezTo>
                    <a:pt x="101" y="67"/>
                    <a:pt x="103" y="67"/>
                    <a:pt x="105" y="67"/>
                  </a:cubicBezTo>
                  <a:cubicBezTo>
                    <a:pt x="105" y="68"/>
                    <a:pt x="106" y="68"/>
                    <a:pt x="106" y="68"/>
                  </a:cubicBezTo>
                  <a:cubicBezTo>
                    <a:pt x="110" y="69"/>
                    <a:pt x="114" y="67"/>
                    <a:pt x="118" y="68"/>
                  </a:cubicBezTo>
                  <a:cubicBezTo>
                    <a:pt x="119" y="68"/>
                    <a:pt x="120" y="69"/>
                    <a:pt x="121" y="68"/>
                  </a:cubicBezTo>
                  <a:cubicBezTo>
                    <a:pt x="122" y="68"/>
                    <a:pt x="122" y="67"/>
                    <a:pt x="122" y="66"/>
                  </a:cubicBezTo>
                  <a:cubicBezTo>
                    <a:pt x="114" y="64"/>
                    <a:pt x="104" y="65"/>
                    <a:pt x="96" y="64"/>
                  </a:cubicBezTo>
                  <a:cubicBezTo>
                    <a:pt x="93" y="65"/>
                    <a:pt x="89" y="64"/>
                    <a:pt x="86" y="64"/>
                  </a:cubicBezTo>
                  <a:cubicBezTo>
                    <a:pt x="85" y="64"/>
                    <a:pt x="85" y="65"/>
                    <a:pt x="84" y="65"/>
                  </a:cubicBezTo>
                  <a:cubicBezTo>
                    <a:pt x="82" y="65"/>
                    <a:pt x="80" y="64"/>
                    <a:pt x="77" y="64"/>
                  </a:cubicBezTo>
                  <a:cubicBezTo>
                    <a:pt x="73" y="63"/>
                    <a:pt x="67" y="65"/>
                    <a:pt x="63" y="64"/>
                  </a:cubicBezTo>
                  <a:cubicBezTo>
                    <a:pt x="65" y="63"/>
                    <a:pt x="68" y="62"/>
                    <a:pt x="71" y="61"/>
                  </a:cubicBezTo>
                  <a:cubicBezTo>
                    <a:pt x="73" y="60"/>
                    <a:pt x="74" y="59"/>
                    <a:pt x="75" y="59"/>
                  </a:cubicBezTo>
                  <a:cubicBezTo>
                    <a:pt x="79" y="58"/>
                    <a:pt x="82" y="58"/>
                    <a:pt x="86" y="58"/>
                  </a:cubicBezTo>
                  <a:cubicBezTo>
                    <a:pt x="89" y="57"/>
                    <a:pt x="92" y="57"/>
                    <a:pt x="95" y="57"/>
                  </a:cubicBezTo>
                  <a:cubicBezTo>
                    <a:pt x="97" y="57"/>
                    <a:pt x="99" y="57"/>
                    <a:pt x="100" y="58"/>
                  </a:cubicBezTo>
                  <a:cubicBezTo>
                    <a:pt x="97" y="59"/>
                    <a:pt x="93" y="59"/>
                    <a:pt x="91" y="59"/>
                  </a:cubicBezTo>
                  <a:cubicBezTo>
                    <a:pt x="88" y="59"/>
                    <a:pt x="84" y="60"/>
                    <a:pt x="81" y="61"/>
                  </a:cubicBezTo>
                  <a:cubicBezTo>
                    <a:pt x="79" y="61"/>
                    <a:pt x="75" y="59"/>
                    <a:pt x="75" y="62"/>
                  </a:cubicBezTo>
                  <a:cubicBezTo>
                    <a:pt x="76" y="62"/>
                    <a:pt x="77" y="63"/>
                    <a:pt x="77" y="63"/>
                  </a:cubicBezTo>
                  <a:cubicBezTo>
                    <a:pt x="84" y="63"/>
                    <a:pt x="91" y="63"/>
                    <a:pt x="97" y="63"/>
                  </a:cubicBezTo>
                  <a:cubicBezTo>
                    <a:pt x="102" y="64"/>
                    <a:pt x="107" y="63"/>
                    <a:pt x="112" y="63"/>
                  </a:cubicBezTo>
                  <a:cubicBezTo>
                    <a:pt x="115" y="62"/>
                    <a:pt x="119" y="63"/>
                    <a:pt x="122" y="63"/>
                  </a:cubicBezTo>
                  <a:cubicBezTo>
                    <a:pt x="122" y="61"/>
                    <a:pt x="120" y="61"/>
                    <a:pt x="120" y="59"/>
                  </a:cubicBezTo>
                  <a:cubicBezTo>
                    <a:pt x="113" y="59"/>
                    <a:pt x="107" y="61"/>
                    <a:pt x="103" y="56"/>
                  </a:cubicBezTo>
                  <a:moveTo>
                    <a:pt x="72" y="70"/>
                  </a:moveTo>
                  <a:cubicBezTo>
                    <a:pt x="71" y="67"/>
                    <a:pt x="69" y="69"/>
                    <a:pt x="68" y="69"/>
                  </a:cubicBezTo>
                  <a:cubicBezTo>
                    <a:pt x="66" y="70"/>
                    <a:pt x="63" y="69"/>
                    <a:pt x="61" y="70"/>
                  </a:cubicBezTo>
                  <a:cubicBezTo>
                    <a:pt x="57" y="71"/>
                    <a:pt x="53" y="73"/>
                    <a:pt x="49" y="75"/>
                  </a:cubicBezTo>
                  <a:cubicBezTo>
                    <a:pt x="48" y="75"/>
                    <a:pt x="47" y="75"/>
                    <a:pt x="46" y="76"/>
                  </a:cubicBezTo>
                  <a:cubicBezTo>
                    <a:pt x="45" y="76"/>
                    <a:pt x="45" y="78"/>
                    <a:pt x="44" y="78"/>
                  </a:cubicBezTo>
                  <a:cubicBezTo>
                    <a:pt x="42" y="80"/>
                    <a:pt x="39" y="80"/>
                    <a:pt x="40" y="83"/>
                  </a:cubicBezTo>
                  <a:cubicBezTo>
                    <a:pt x="42" y="83"/>
                    <a:pt x="43" y="81"/>
                    <a:pt x="44" y="80"/>
                  </a:cubicBezTo>
                  <a:cubicBezTo>
                    <a:pt x="46" y="79"/>
                    <a:pt x="48" y="77"/>
                    <a:pt x="50" y="76"/>
                  </a:cubicBezTo>
                  <a:cubicBezTo>
                    <a:pt x="51" y="76"/>
                    <a:pt x="53" y="76"/>
                    <a:pt x="54" y="75"/>
                  </a:cubicBezTo>
                  <a:cubicBezTo>
                    <a:pt x="60" y="73"/>
                    <a:pt x="66" y="71"/>
                    <a:pt x="72" y="70"/>
                  </a:cubicBezTo>
                  <a:moveTo>
                    <a:pt x="23" y="82"/>
                  </a:moveTo>
                  <a:cubicBezTo>
                    <a:pt x="23" y="82"/>
                    <a:pt x="23" y="82"/>
                    <a:pt x="22" y="82"/>
                  </a:cubicBezTo>
                  <a:cubicBezTo>
                    <a:pt x="21" y="84"/>
                    <a:pt x="18" y="87"/>
                    <a:pt x="19" y="90"/>
                  </a:cubicBezTo>
                  <a:cubicBezTo>
                    <a:pt x="20" y="90"/>
                    <a:pt x="20" y="89"/>
                    <a:pt x="21" y="87"/>
                  </a:cubicBezTo>
                  <a:cubicBezTo>
                    <a:pt x="22" y="86"/>
                    <a:pt x="25" y="84"/>
                    <a:pt x="23" y="82"/>
                  </a:cubicBezTo>
                  <a:moveTo>
                    <a:pt x="87" y="69"/>
                  </a:moveTo>
                  <a:cubicBezTo>
                    <a:pt x="81" y="69"/>
                    <a:pt x="75" y="71"/>
                    <a:pt x="69" y="72"/>
                  </a:cubicBezTo>
                  <a:cubicBezTo>
                    <a:pt x="66" y="73"/>
                    <a:pt x="63" y="73"/>
                    <a:pt x="61" y="74"/>
                  </a:cubicBezTo>
                  <a:cubicBezTo>
                    <a:pt x="53" y="77"/>
                    <a:pt x="46" y="81"/>
                    <a:pt x="40" y="85"/>
                  </a:cubicBezTo>
                  <a:cubicBezTo>
                    <a:pt x="39" y="85"/>
                    <a:pt x="40" y="86"/>
                    <a:pt x="40" y="87"/>
                  </a:cubicBezTo>
                  <a:cubicBezTo>
                    <a:pt x="35" y="89"/>
                    <a:pt x="32" y="93"/>
                    <a:pt x="28" y="97"/>
                  </a:cubicBezTo>
                  <a:cubicBezTo>
                    <a:pt x="28" y="97"/>
                    <a:pt x="29" y="97"/>
                    <a:pt x="29" y="97"/>
                  </a:cubicBezTo>
                  <a:cubicBezTo>
                    <a:pt x="26" y="102"/>
                    <a:pt x="20" y="107"/>
                    <a:pt x="22" y="114"/>
                  </a:cubicBezTo>
                  <a:cubicBezTo>
                    <a:pt x="23" y="115"/>
                    <a:pt x="24" y="114"/>
                    <a:pt x="25" y="114"/>
                  </a:cubicBezTo>
                  <a:cubicBezTo>
                    <a:pt x="28" y="106"/>
                    <a:pt x="34" y="100"/>
                    <a:pt x="37" y="92"/>
                  </a:cubicBezTo>
                  <a:cubicBezTo>
                    <a:pt x="38" y="92"/>
                    <a:pt x="39" y="91"/>
                    <a:pt x="39" y="90"/>
                  </a:cubicBezTo>
                  <a:cubicBezTo>
                    <a:pt x="41" y="90"/>
                    <a:pt x="43" y="87"/>
                    <a:pt x="45" y="86"/>
                  </a:cubicBezTo>
                  <a:cubicBezTo>
                    <a:pt x="46" y="85"/>
                    <a:pt x="47" y="85"/>
                    <a:pt x="48" y="84"/>
                  </a:cubicBezTo>
                  <a:cubicBezTo>
                    <a:pt x="49" y="84"/>
                    <a:pt x="50" y="83"/>
                    <a:pt x="51" y="82"/>
                  </a:cubicBezTo>
                  <a:cubicBezTo>
                    <a:pt x="52" y="81"/>
                    <a:pt x="53" y="81"/>
                    <a:pt x="54" y="81"/>
                  </a:cubicBezTo>
                  <a:cubicBezTo>
                    <a:pt x="55" y="80"/>
                    <a:pt x="56" y="79"/>
                    <a:pt x="57" y="78"/>
                  </a:cubicBezTo>
                  <a:cubicBezTo>
                    <a:pt x="58" y="78"/>
                    <a:pt x="59" y="78"/>
                    <a:pt x="60" y="78"/>
                  </a:cubicBezTo>
                  <a:cubicBezTo>
                    <a:pt x="62" y="77"/>
                    <a:pt x="64" y="76"/>
                    <a:pt x="66" y="76"/>
                  </a:cubicBezTo>
                  <a:cubicBezTo>
                    <a:pt x="67" y="76"/>
                    <a:pt x="68" y="76"/>
                    <a:pt x="68" y="76"/>
                  </a:cubicBezTo>
                  <a:cubicBezTo>
                    <a:pt x="74" y="75"/>
                    <a:pt x="78" y="72"/>
                    <a:pt x="83" y="71"/>
                  </a:cubicBezTo>
                  <a:cubicBezTo>
                    <a:pt x="83" y="72"/>
                    <a:pt x="84" y="72"/>
                    <a:pt x="85" y="72"/>
                  </a:cubicBezTo>
                  <a:cubicBezTo>
                    <a:pt x="85" y="71"/>
                    <a:pt x="88" y="71"/>
                    <a:pt x="87" y="69"/>
                  </a:cubicBezTo>
                  <a:moveTo>
                    <a:pt x="123" y="72"/>
                  </a:moveTo>
                  <a:cubicBezTo>
                    <a:pt x="118" y="70"/>
                    <a:pt x="111" y="72"/>
                    <a:pt x="106" y="70"/>
                  </a:cubicBezTo>
                  <a:cubicBezTo>
                    <a:pt x="102" y="70"/>
                    <a:pt x="96" y="71"/>
                    <a:pt x="91" y="72"/>
                  </a:cubicBezTo>
                  <a:cubicBezTo>
                    <a:pt x="88" y="72"/>
                    <a:pt x="83" y="74"/>
                    <a:pt x="79" y="75"/>
                  </a:cubicBezTo>
                  <a:cubicBezTo>
                    <a:pt x="73" y="78"/>
                    <a:pt x="65" y="79"/>
                    <a:pt x="59" y="81"/>
                  </a:cubicBezTo>
                  <a:cubicBezTo>
                    <a:pt x="56" y="82"/>
                    <a:pt x="52" y="85"/>
                    <a:pt x="50" y="87"/>
                  </a:cubicBezTo>
                  <a:cubicBezTo>
                    <a:pt x="47" y="89"/>
                    <a:pt x="44" y="92"/>
                    <a:pt x="43" y="94"/>
                  </a:cubicBezTo>
                  <a:cubicBezTo>
                    <a:pt x="39" y="97"/>
                    <a:pt x="37" y="100"/>
                    <a:pt x="35" y="103"/>
                  </a:cubicBezTo>
                  <a:cubicBezTo>
                    <a:pt x="34" y="104"/>
                    <a:pt x="34" y="104"/>
                    <a:pt x="33" y="104"/>
                  </a:cubicBezTo>
                  <a:cubicBezTo>
                    <a:pt x="34" y="106"/>
                    <a:pt x="33" y="106"/>
                    <a:pt x="33" y="107"/>
                  </a:cubicBezTo>
                  <a:cubicBezTo>
                    <a:pt x="32" y="107"/>
                    <a:pt x="32" y="107"/>
                    <a:pt x="32" y="108"/>
                  </a:cubicBezTo>
                  <a:cubicBezTo>
                    <a:pt x="30" y="111"/>
                    <a:pt x="27" y="116"/>
                    <a:pt x="29" y="121"/>
                  </a:cubicBezTo>
                  <a:cubicBezTo>
                    <a:pt x="33" y="119"/>
                    <a:pt x="33" y="115"/>
                    <a:pt x="36" y="112"/>
                  </a:cubicBezTo>
                  <a:cubicBezTo>
                    <a:pt x="38" y="107"/>
                    <a:pt x="41" y="103"/>
                    <a:pt x="44" y="100"/>
                  </a:cubicBezTo>
                  <a:cubicBezTo>
                    <a:pt x="47" y="98"/>
                    <a:pt x="49" y="94"/>
                    <a:pt x="53" y="92"/>
                  </a:cubicBezTo>
                  <a:cubicBezTo>
                    <a:pt x="55" y="89"/>
                    <a:pt x="58" y="87"/>
                    <a:pt x="62" y="85"/>
                  </a:cubicBezTo>
                  <a:cubicBezTo>
                    <a:pt x="65" y="83"/>
                    <a:pt x="68" y="82"/>
                    <a:pt x="71" y="81"/>
                  </a:cubicBezTo>
                  <a:cubicBezTo>
                    <a:pt x="71" y="80"/>
                    <a:pt x="72" y="81"/>
                    <a:pt x="73" y="80"/>
                  </a:cubicBezTo>
                  <a:cubicBezTo>
                    <a:pt x="75" y="80"/>
                    <a:pt x="77" y="78"/>
                    <a:pt x="79" y="78"/>
                  </a:cubicBezTo>
                  <a:cubicBezTo>
                    <a:pt x="81" y="78"/>
                    <a:pt x="82" y="78"/>
                    <a:pt x="83" y="77"/>
                  </a:cubicBezTo>
                  <a:cubicBezTo>
                    <a:pt x="85" y="77"/>
                    <a:pt x="86" y="76"/>
                    <a:pt x="87" y="76"/>
                  </a:cubicBezTo>
                  <a:cubicBezTo>
                    <a:pt x="88" y="76"/>
                    <a:pt x="89" y="76"/>
                    <a:pt x="90" y="76"/>
                  </a:cubicBezTo>
                  <a:cubicBezTo>
                    <a:pt x="91" y="76"/>
                    <a:pt x="92" y="75"/>
                    <a:pt x="94" y="75"/>
                  </a:cubicBezTo>
                  <a:cubicBezTo>
                    <a:pt x="95" y="75"/>
                    <a:pt x="96" y="75"/>
                    <a:pt x="97" y="75"/>
                  </a:cubicBezTo>
                  <a:cubicBezTo>
                    <a:pt x="98" y="75"/>
                    <a:pt x="99" y="74"/>
                    <a:pt x="100" y="74"/>
                  </a:cubicBezTo>
                  <a:cubicBezTo>
                    <a:pt x="103" y="74"/>
                    <a:pt x="106" y="73"/>
                    <a:pt x="109" y="74"/>
                  </a:cubicBezTo>
                  <a:cubicBezTo>
                    <a:pt x="110" y="74"/>
                    <a:pt x="111" y="75"/>
                    <a:pt x="112" y="75"/>
                  </a:cubicBezTo>
                  <a:cubicBezTo>
                    <a:pt x="115" y="76"/>
                    <a:pt x="119" y="74"/>
                    <a:pt x="123" y="74"/>
                  </a:cubicBezTo>
                  <a:cubicBezTo>
                    <a:pt x="122" y="74"/>
                    <a:pt x="123" y="74"/>
                    <a:pt x="123" y="73"/>
                  </a:cubicBezTo>
                  <a:cubicBezTo>
                    <a:pt x="123" y="73"/>
                    <a:pt x="123" y="72"/>
                    <a:pt x="123" y="72"/>
                  </a:cubicBezTo>
                  <a:moveTo>
                    <a:pt x="126" y="83"/>
                  </a:moveTo>
                  <a:cubicBezTo>
                    <a:pt x="126" y="80"/>
                    <a:pt x="122" y="80"/>
                    <a:pt x="121" y="79"/>
                  </a:cubicBezTo>
                  <a:cubicBezTo>
                    <a:pt x="116" y="78"/>
                    <a:pt x="112" y="77"/>
                    <a:pt x="105" y="77"/>
                  </a:cubicBezTo>
                  <a:cubicBezTo>
                    <a:pt x="103" y="75"/>
                    <a:pt x="99" y="77"/>
                    <a:pt x="95" y="78"/>
                  </a:cubicBezTo>
                  <a:cubicBezTo>
                    <a:pt x="93" y="78"/>
                    <a:pt x="90" y="78"/>
                    <a:pt x="87" y="79"/>
                  </a:cubicBezTo>
                  <a:cubicBezTo>
                    <a:pt x="84" y="79"/>
                    <a:pt x="80" y="80"/>
                    <a:pt x="77" y="81"/>
                  </a:cubicBezTo>
                  <a:cubicBezTo>
                    <a:pt x="74" y="82"/>
                    <a:pt x="71" y="83"/>
                    <a:pt x="69" y="85"/>
                  </a:cubicBezTo>
                  <a:cubicBezTo>
                    <a:pt x="66" y="85"/>
                    <a:pt x="64" y="87"/>
                    <a:pt x="61" y="87"/>
                  </a:cubicBezTo>
                  <a:cubicBezTo>
                    <a:pt x="61" y="88"/>
                    <a:pt x="61" y="89"/>
                    <a:pt x="61" y="89"/>
                  </a:cubicBezTo>
                  <a:cubicBezTo>
                    <a:pt x="58" y="90"/>
                    <a:pt x="56" y="92"/>
                    <a:pt x="53" y="93"/>
                  </a:cubicBezTo>
                  <a:cubicBezTo>
                    <a:pt x="55" y="96"/>
                    <a:pt x="48" y="97"/>
                    <a:pt x="49" y="100"/>
                  </a:cubicBezTo>
                  <a:cubicBezTo>
                    <a:pt x="50" y="103"/>
                    <a:pt x="53" y="100"/>
                    <a:pt x="55" y="98"/>
                  </a:cubicBezTo>
                  <a:cubicBezTo>
                    <a:pt x="57" y="97"/>
                    <a:pt x="58" y="95"/>
                    <a:pt x="59" y="94"/>
                  </a:cubicBezTo>
                  <a:cubicBezTo>
                    <a:pt x="65" y="90"/>
                    <a:pt x="70" y="88"/>
                    <a:pt x="76" y="85"/>
                  </a:cubicBezTo>
                  <a:cubicBezTo>
                    <a:pt x="77" y="86"/>
                    <a:pt x="77" y="86"/>
                    <a:pt x="77" y="86"/>
                  </a:cubicBezTo>
                  <a:cubicBezTo>
                    <a:pt x="85" y="84"/>
                    <a:pt x="92" y="81"/>
                    <a:pt x="102" y="80"/>
                  </a:cubicBezTo>
                  <a:cubicBezTo>
                    <a:pt x="106" y="80"/>
                    <a:pt x="110" y="81"/>
                    <a:pt x="113" y="81"/>
                  </a:cubicBezTo>
                  <a:cubicBezTo>
                    <a:pt x="116" y="82"/>
                    <a:pt x="118" y="81"/>
                    <a:pt x="120" y="83"/>
                  </a:cubicBezTo>
                  <a:cubicBezTo>
                    <a:pt x="120" y="83"/>
                    <a:pt x="120" y="82"/>
                    <a:pt x="121" y="82"/>
                  </a:cubicBezTo>
                  <a:cubicBezTo>
                    <a:pt x="122" y="83"/>
                    <a:pt x="124" y="84"/>
                    <a:pt x="126" y="83"/>
                  </a:cubicBezTo>
                  <a:moveTo>
                    <a:pt x="128" y="95"/>
                  </a:moveTo>
                  <a:cubicBezTo>
                    <a:pt x="129" y="94"/>
                    <a:pt x="128" y="93"/>
                    <a:pt x="127" y="92"/>
                  </a:cubicBezTo>
                  <a:cubicBezTo>
                    <a:pt x="124" y="91"/>
                    <a:pt x="121" y="88"/>
                    <a:pt x="117" y="87"/>
                  </a:cubicBezTo>
                  <a:cubicBezTo>
                    <a:pt x="116" y="87"/>
                    <a:pt x="115" y="87"/>
                    <a:pt x="115" y="87"/>
                  </a:cubicBezTo>
                  <a:cubicBezTo>
                    <a:pt x="113" y="87"/>
                    <a:pt x="112" y="86"/>
                    <a:pt x="110" y="85"/>
                  </a:cubicBezTo>
                  <a:cubicBezTo>
                    <a:pt x="109" y="85"/>
                    <a:pt x="108" y="85"/>
                    <a:pt x="107" y="85"/>
                  </a:cubicBezTo>
                  <a:cubicBezTo>
                    <a:pt x="104" y="85"/>
                    <a:pt x="101" y="84"/>
                    <a:pt x="98" y="84"/>
                  </a:cubicBezTo>
                  <a:cubicBezTo>
                    <a:pt x="94" y="83"/>
                    <a:pt x="91" y="83"/>
                    <a:pt x="87" y="84"/>
                  </a:cubicBezTo>
                  <a:cubicBezTo>
                    <a:pt x="87" y="84"/>
                    <a:pt x="87" y="84"/>
                    <a:pt x="87" y="84"/>
                  </a:cubicBezTo>
                  <a:cubicBezTo>
                    <a:pt x="87" y="84"/>
                    <a:pt x="87" y="84"/>
                    <a:pt x="87" y="85"/>
                  </a:cubicBezTo>
                  <a:cubicBezTo>
                    <a:pt x="88" y="87"/>
                    <a:pt x="91" y="86"/>
                    <a:pt x="93" y="86"/>
                  </a:cubicBezTo>
                  <a:cubicBezTo>
                    <a:pt x="94" y="86"/>
                    <a:pt x="94" y="87"/>
                    <a:pt x="95" y="87"/>
                  </a:cubicBezTo>
                  <a:cubicBezTo>
                    <a:pt x="100" y="88"/>
                    <a:pt x="104" y="92"/>
                    <a:pt x="109" y="95"/>
                  </a:cubicBezTo>
                  <a:cubicBezTo>
                    <a:pt x="111" y="98"/>
                    <a:pt x="114" y="100"/>
                    <a:pt x="116" y="103"/>
                  </a:cubicBezTo>
                  <a:cubicBezTo>
                    <a:pt x="117" y="102"/>
                    <a:pt x="117" y="102"/>
                    <a:pt x="117" y="103"/>
                  </a:cubicBezTo>
                  <a:cubicBezTo>
                    <a:pt x="122" y="109"/>
                    <a:pt x="125" y="113"/>
                    <a:pt x="129" y="115"/>
                  </a:cubicBezTo>
                  <a:cubicBezTo>
                    <a:pt x="129" y="112"/>
                    <a:pt x="129" y="111"/>
                    <a:pt x="125" y="106"/>
                  </a:cubicBezTo>
                  <a:cubicBezTo>
                    <a:pt x="123" y="104"/>
                    <a:pt x="121" y="101"/>
                    <a:pt x="119" y="99"/>
                  </a:cubicBezTo>
                  <a:cubicBezTo>
                    <a:pt x="118" y="98"/>
                    <a:pt x="117" y="97"/>
                    <a:pt x="115" y="96"/>
                  </a:cubicBezTo>
                  <a:cubicBezTo>
                    <a:pt x="115" y="93"/>
                    <a:pt x="112" y="92"/>
                    <a:pt x="111" y="90"/>
                  </a:cubicBezTo>
                  <a:cubicBezTo>
                    <a:pt x="114" y="91"/>
                    <a:pt x="117" y="92"/>
                    <a:pt x="119" y="92"/>
                  </a:cubicBezTo>
                  <a:cubicBezTo>
                    <a:pt x="122" y="93"/>
                    <a:pt x="125" y="94"/>
                    <a:pt x="128" y="95"/>
                  </a:cubicBezTo>
                  <a:moveTo>
                    <a:pt x="101" y="95"/>
                  </a:moveTo>
                  <a:cubicBezTo>
                    <a:pt x="102" y="94"/>
                    <a:pt x="100" y="92"/>
                    <a:pt x="99" y="92"/>
                  </a:cubicBezTo>
                  <a:cubicBezTo>
                    <a:pt x="94" y="89"/>
                    <a:pt x="91" y="88"/>
                    <a:pt x="85" y="88"/>
                  </a:cubicBezTo>
                  <a:cubicBezTo>
                    <a:pt x="82" y="88"/>
                    <a:pt x="77" y="87"/>
                    <a:pt x="75" y="90"/>
                  </a:cubicBezTo>
                  <a:cubicBezTo>
                    <a:pt x="74" y="89"/>
                    <a:pt x="73" y="90"/>
                    <a:pt x="73" y="90"/>
                  </a:cubicBezTo>
                  <a:cubicBezTo>
                    <a:pt x="69" y="92"/>
                    <a:pt x="66" y="93"/>
                    <a:pt x="63" y="95"/>
                  </a:cubicBezTo>
                  <a:cubicBezTo>
                    <a:pt x="59" y="97"/>
                    <a:pt x="57" y="98"/>
                    <a:pt x="55" y="101"/>
                  </a:cubicBezTo>
                  <a:cubicBezTo>
                    <a:pt x="53" y="103"/>
                    <a:pt x="51" y="104"/>
                    <a:pt x="49" y="106"/>
                  </a:cubicBezTo>
                  <a:cubicBezTo>
                    <a:pt x="48" y="110"/>
                    <a:pt x="45" y="112"/>
                    <a:pt x="44" y="115"/>
                  </a:cubicBezTo>
                  <a:cubicBezTo>
                    <a:pt x="43" y="120"/>
                    <a:pt x="40" y="122"/>
                    <a:pt x="40" y="127"/>
                  </a:cubicBezTo>
                  <a:cubicBezTo>
                    <a:pt x="38" y="131"/>
                    <a:pt x="40" y="140"/>
                    <a:pt x="40" y="144"/>
                  </a:cubicBezTo>
                  <a:cubicBezTo>
                    <a:pt x="41" y="144"/>
                    <a:pt x="42" y="143"/>
                    <a:pt x="43" y="143"/>
                  </a:cubicBezTo>
                  <a:cubicBezTo>
                    <a:pt x="44" y="141"/>
                    <a:pt x="44" y="138"/>
                    <a:pt x="44" y="134"/>
                  </a:cubicBezTo>
                  <a:cubicBezTo>
                    <a:pt x="44" y="134"/>
                    <a:pt x="45" y="134"/>
                    <a:pt x="45" y="133"/>
                  </a:cubicBezTo>
                  <a:cubicBezTo>
                    <a:pt x="45" y="133"/>
                    <a:pt x="45" y="132"/>
                    <a:pt x="45" y="132"/>
                  </a:cubicBezTo>
                  <a:cubicBezTo>
                    <a:pt x="47" y="128"/>
                    <a:pt x="46" y="125"/>
                    <a:pt x="47" y="122"/>
                  </a:cubicBezTo>
                  <a:cubicBezTo>
                    <a:pt x="48" y="119"/>
                    <a:pt x="49" y="117"/>
                    <a:pt x="50" y="116"/>
                  </a:cubicBezTo>
                  <a:cubicBezTo>
                    <a:pt x="50" y="121"/>
                    <a:pt x="47" y="127"/>
                    <a:pt x="47" y="134"/>
                  </a:cubicBezTo>
                  <a:cubicBezTo>
                    <a:pt x="47" y="139"/>
                    <a:pt x="48" y="144"/>
                    <a:pt x="48" y="150"/>
                  </a:cubicBezTo>
                  <a:cubicBezTo>
                    <a:pt x="50" y="150"/>
                    <a:pt x="49" y="153"/>
                    <a:pt x="51" y="154"/>
                  </a:cubicBezTo>
                  <a:cubicBezTo>
                    <a:pt x="53" y="153"/>
                    <a:pt x="52" y="150"/>
                    <a:pt x="52" y="148"/>
                  </a:cubicBezTo>
                  <a:cubicBezTo>
                    <a:pt x="52" y="142"/>
                    <a:pt x="51" y="134"/>
                    <a:pt x="52" y="129"/>
                  </a:cubicBezTo>
                  <a:cubicBezTo>
                    <a:pt x="51" y="120"/>
                    <a:pt x="55" y="111"/>
                    <a:pt x="59" y="103"/>
                  </a:cubicBezTo>
                  <a:cubicBezTo>
                    <a:pt x="65" y="99"/>
                    <a:pt x="69" y="94"/>
                    <a:pt x="77" y="91"/>
                  </a:cubicBezTo>
                  <a:cubicBezTo>
                    <a:pt x="80" y="93"/>
                    <a:pt x="84" y="92"/>
                    <a:pt x="87" y="92"/>
                  </a:cubicBezTo>
                  <a:cubicBezTo>
                    <a:pt x="92" y="92"/>
                    <a:pt x="95" y="94"/>
                    <a:pt x="99" y="96"/>
                  </a:cubicBezTo>
                  <a:cubicBezTo>
                    <a:pt x="100" y="95"/>
                    <a:pt x="101" y="96"/>
                    <a:pt x="101" y="95"/>
                  </a:cubicBezTo>
                  <a:moveTo>
                    <a:pt x="126" y="88"/>
                  </a:moveTo>
                  <a:cubicBezTo>
                    <a:pt x="125" y="85"/>
                    <a:pt x="122" y="84"/>
                    <a:pt x="119" y="84"/>
                  </a:cubicBezTo>
                  <a:cubicBezTo>
                    <a:pt x="116" y="83"/>
                    <a:pt x="111" y="83"/>
                    <a:pt x="108" y="82"/>
                  </a:cubicBezTo>
                  <a:cubicBezTo>
                    <a:pt x="108" y="82"/>
                    <a:pt x="108" y="82"/>
                    <a:pt x="108" y="82"/>
                  </a:cubicBezTo>
                  <a:cubicBezTo>
                    <a:pt x="108" y="83"/>
                    <a:pt x="108" y="83"/>
                    <a:pt x="108" y="83"/>
                  </a:cubicBezTo>
                  <a:cubicBezTo>
                    <a:pt x="112" y="85"/>
                    <a:pt x="117" y="86"/>
                    <a:pt x="122" y="87"/>
                  </a:cubicBezTo>
                  <a:cubicBezTo>
                    <a:pt x="123" y="88"/>
                    <a:pt x="125" y="89"/>
                    <a:pt x="126" y="88"/>
                  </a:cubicBezTo>
                  <a:moveTo>
                    <a:pt x="20" y="103"/>
                  </a:moveTo>
                  <a:cubicBezTo>
                    <a:pt x="16" y="103"/>
                    <a:pt x="17" y="107"/>
                    <a:pt x="18" y="109"/>
                  </a:cubicBezTo>
                  <a:cubicBezTo>
                    <a:pt x="19" y="109"/>
                    <a:pt x="19" y="108"/>
                    <a:pt x="21" y="108"/>
                  </a:cubicBezTo>
                  <a:cubicBezTo>
                    <a:pt x="21" y="106"/>
                    <a:pt x="21" y="105"/>
                    <a:pt x="20" y="103"/>
                  </a:cubicBezTo>
                  <a:moveTo>
                    <a:pt x="87" y="97"/>
                  </a:moveTo>
                  <a:cubicBezTo>
                    <a:pt x="86" y="93"/>
                    <a:pt x="81" y="95"/>
                    <a:pt x="78" y="94"/>
                  </a:cubicBezTo>
                  <a:cubicBezTo>
                    <a:pt x="74" y="95"/>
                    <a:pt x="71" y="96"/>
                    <a:pt x="69" y="98"/>
                  </a:cubicBezTo>
                  <a:cubicBezTo>
                    <a:pt x="69" y="98"/>
                    <a:pt x="68" y="98"/>
                    <a:pt x="68" y="98"/>
                  </a:cubicBezTo>
                  <a:cubicBezTo>
                    <a:pt x="66" y="101"/>
                    <a:pt x="64" y="103"/>
                    <a:pt x="62" y="106"/>
                  </a:cubicBezTo>
                  <a:cubicBezTo>
                    <a:pt x="62" y="106"/>
                    <a:pt x="61" y="106"/>
                    <a:pt x="61" y="106"/>
                  </a:cubicBezTo>
                  <a:cubicBezTo>
                    <a:pt x="61" y="108"/>
                    <a:pt x="60" y="108"/>
                    <a:pt x="59" y="110"/>
                  </a:cubicBezTo>
                  <a:cubicBezTo>
                    <a:pt x="60" y="111"/>
                    <a:pt x="59" y="112"/>
                    <a:pt x="59" y="114"/>
                  </a:cubicBezTo>
                  <a:cubicBezTo>
                    <a:pt x="58" y="114"/>
                    <a:pt x="58" y="114"/>
                    <a:pt x="57" y="115"/>
                  </a:cubicBezTo>
                  <a:cubicBezTo>
                    <a:pt x="56" y="118"/>
                    <a:pt x="56" y="122"/>
                    <a:pt x="55" y="126"/>
                  </a:cubicBezTo>
                  <a:cubicBezTo>
                    <a:pt x="55" y="128"/>
                    <a:pt x="55" y="130"/>
                    <a:pt x="55" y="131"/>
                  </a:cubicBezTo>
                  <a:cubicBezTo>
                    <a:pt x="55" y="135"/>
                    <a:pt x="56" y="137"/>
                    <a:pt x="55" y="140"/>
                  </a:cubicBezTo>
                  <a:cubicBezTo>
                    <a:pt x="55" y="140"/>
                    <a:pt x="55" y="141"/>
                    <a:pt x="55" y="141"/>
                  </a:cubicBezTo>
                  <a:cubicBezTo>
                    <a:pt x="55" y="145"/>
                    <a:pt x="57" y="149"/>
                    <a:pt x="57" y="153"/>
                  </a:cubicBezTo>
                  <a:cubicBezTo>
                    <a:pt x="58" y="157"/>
                    <a:pt x="58" y="160"/>
                    <a:pt x="61" y="161"/>
                  </a:cubicBezTo>
                  <a:cubicBezTo>
                    <a:pt x="61" y="160"/>
                    <a:pt x="63" y="159"/>
                    <a:pt x="63" y="159"/>
                  </a:cubicBezTo>
                  <a:cubicBezTo>
                    <a:pt x="61" y="151"/>
                    <a:pt x="60" y="146"/>
                    <a:pt x="59" y="140"/>
                  </a:cubicBezTo>
                  <a:cubicBezTo>
                    <a:pt x="60" y="136"/>
                    <a:pt x="59" y="132"/>
                    <a:pt x="59" y="127"/>
                  </a:cubicBezTo>
                  <a:cubicBezTo>
                    <a:pt x="60" y="122"/>
                    <a:pt x="59" y="115"/>
                    <a:pt x="63" y="111"/>
                  </a:cubicBezTo>
                  <a:cubicBezTo>
                    <a:pt x="63" y="115"/>
                    <a:pt x="63" y="118"/>
                    <a:pt x="64" y="121"/>
                  </a:cubicBezTo>
                  <a:cubicBezTo>
                    <a:pt x="65" y="121"/>
                    <a:pt x="65" y="121"/>
                    <a:pt x="65" y="121"/>
                  </a:cubicBezTo>
                  <a:cubicBezTo>
                    <a:pt x="66" y="120"/>
                    <a:pt x="65" y="119"/>
                    <a:pt x="65" y="118"/>
                  </a:cubicBezTo>
                  <a:cubicBezTo>
                    <a:pt x="66" y="118"/>
                    <a:pt x="66" y="117"/>
                    <a:pt x="66" y="117"/>
                  </a:cubicBezTo>
                  <a:cubicBezTo>
                    <a:pt x="64" y="104"/>
                    <a:pt x="76" y="98"/>
                    <a:pt x="87" y="97"/>
                  </a:cubicBezTo>
                  <a:moveTo>
                    <a:pt x="42" y="116"/>
                  </a:moveTo>
                  <a:cubicBezTo>
                    <a:pt x="42" y="112"/>
                    <a:pt x="44" y="109"/>
                    <a:pt x="46" y="106"/>
                  </a:cubicBezTo>
                  <a:cubicBezTo>
                    <a:pt x="47" y="105"/>
                    <a:pt x="48" y="103"/>
                    <a:pt x="46" y="103"/>
                  </a:cubicBezTo>
                  <a:cubicBezTo>
                    <a:pt x="44" y="105"/>
                    <a:pt x="42" y="107"/>
                    <a:pt x="41" y="110"/>
                  </a:cubicBezTo>
                  <a:cubicBezTo>
                    <a:pt x="40" y="111"/>
                    <a:pt x="39" y="111"/>
                    <a:pt x="39" y="112"/>
                  </a:cubicBezTo>
                  <a:cubicBezTo>
                    <a:pt x="37" y="116"/>
                    <a:pt x="35" y="120"/>
                    <a:pt x="33" y="124"/>
                  </a:cubicBezTo>
                  <a:cubicBezTo>
                    <a:pt x="34" y="126"/>
                    <a:pt x="32" y="127"/>
                    <a:pt x="32" y="129"/>
                  </a:cubicBezTo>
                  <a:cubicBezTo>
                    <a:pt x="32" y="130"/>
                    <a:pt x="32" y="132"/>
                    <a:pt x="32" y="133"/>
                  </a:cubicBezTo>
                  <a:cubicBezTo>
                    <a:pt x="33" y="132"/>
                    <a:pt x="33" y="132"/>
                    <a:pt x="34" y="132"/>
                  </a:cubicBezTo>
                  <a:cubicBezTo>
                    <a:pt x="35" y="131"/>
                    <a:pt x="37" y="127"/>
                    <a:pt x="38" y="124"/>
                  </a:cubicBezTo>
                  <a:cubicBezTo>
                    <a:pt x="39" y="123"/>
                    <a:pt x="38" y="123"/>
                    <a:pt x="38" y="122"/>
                  </a:cubicBezTo>
                  <a:cubicBezTo>
                    <a:pt x="39" y="120"/>
                    <a:pt x="41" y="118"/>
                    <a:pt x="42" y="116"/>
                  </a:cubicBezTo>
                  <a:moveTo>
                    <a:pt x="111" y="147"/>
                  </a:moveTo>
                  <a:cubicBezTo>
                    <a:pt x="112" y="146"/>
                    <a:pt x="111" y="145"/>
                    <a:pt x="110" y="143"/>
                  </a:cubicBezTo>
                  <a:cubicBezTo>
                    <a:pt x="110" y="142"/>
                    <a:pt x="109" y="141"/>
                    <a:pt x="109" y="139"/>
                  </a:cubicBezTo>
                  <a:cubicBezTo>
                    <a:pt x="107" y="135"/>
                    <a:pt x="107" y="130"/>
                    <a:pt x="106" y="126"/>
                  </a:cubicBezTo>
                  <a:cubicBezTo>
                    <a:pt x="103" y="121"/>
                    <a:pt x="99" y="114"/>
                    <a:pt x="97" y="109"/>
                  </a:cubicBezTo>
                  <a:cubicBezTo>
                    <a:pt x="97" y="108"/>
                    <a:pt x="96" y="108"/>
                    <a:pt x="96" y="107"/>
                  </a:cubicBezTo>
                  <a:cubicBezTo>
                    <a:pt x="95" y="107"/>
                    <a:pt x="96" y="107"/>
                    <a:pt x="96" y="106"/>
                  </a:cubicBezTo>
                  <a:cubicBezTo>
                    <a:pt x="94" y="105"/>
                    <a:pt x="92" y="102"/>
                    <a:pt x="90" y="102"/>
                  </a:cubicBezTo>
                  <a:cubicBezTo>
                    <a:pt x="89" y="101"/>
                    <a:pt x="87" y="101"/>
                    <a:pt x="86" y="101"/>
                  </a:cubicBezTo>
                  <a:cubicBezTo>
                    <a:pt x="85" y="101"/>
                    <a:pt x="83" y="101"/>
                    <a:pt x="82" y="100"/>
                  </a:cubicBezTo>
                  <a:cubicBezTo>
                    <a:pt x="80" y="100"/>
                    <a:pt x="77" y="101"/>
                    <a:pt x="75" y="102"/>
                  </a:cubicBezTo>
                  <a:cubicBezTo>
                    <a:pt x="73" y="104"/>
                    <a:pt x="70" y="105"/>
                    <a:pt x="69" y="108"/>
                  </a:cubicBezTo>
                  <a:cubicBezTo>
                    <a:pt x="68" y="110"/>
                    <a:pt x="69" y="114"/>
                    <a:pt x="69" y="117"/>
                  </a:cubicBezTo>
                  <a:cubicBezTo>
                    <a:pt x="69" y="117"/>
                    <a:pt x="68" y="118"/>
                    <a:pt x="69" y="119"/>
                  </a:cubicBezTo>
                  <a:cubicBezTo>
                    <a:pt x="69" y="119"/>
                    <a:pt x="69" y="120"/>
                    <a:pt x="70" y="121"/>
                  </a:cubicBezTo>
                  <a:cubicBezTo>
                    <a:pt x="70" y="122"/>
                    <a:pt x="70" y="122"/>
                    <a:pt x="70" y="123"/>
                  </a:cubicBezTo>
                  <a:cubicBezTo>
                    <a:pt x="70" y="124"/>
                    <a:pt x="71" y="125"/>
                    <a:pt x="71" y="125"/>
                  </a:cubicBezTo>
                  <a:cubicBezTo>
                    <a:pt x="72" y="126"/>
                    <a:pt x="72" y="127"/>
                    <a:pt x="72" y="128"/>
                  </a:cubicBezTo>
                  <a:cubicBezTo>
                    <a:pt x="72" y="129"/>
                    <a:pt x="73" y="129"/>
                    <a:pt x="73" y="129"/>
                  </a:cubicBezTo>
                  <a:cubicBezTo>
                    <a:pt x="74" y="130"/>
                    <a:pt x="74" y="132"/>
                    <a:pt x="75" y="133"/>
                  </a:cubicBezTo>
                  <a:cubicBezTo>
                    <a:pt x="75" y="133"/>
                    <a:pt x="76" y="134"/>
                    <a:pt x="76" y="134"/>
                  </a:cubicBezTo>
                  <a:cubicBezTo>
                    <a:pt x="76" y="135"/>
                    <a:pt x="77" y="136"/>
                    <a:pt x="77" y="137"/>
                  </a:cubicBezTo>
                  <a:cubicBezTo>
                    <a:pt x="78" y="140"/>
                    <a:pt x="80" y="142"/>
                    <a:pt x="81" y="146"/>
                  </a:cubicBezTo>
                  <a:cubicBezTo>
                    <a:pt x="83" y="147"/>
                    <a:pt x="83" y="151"/>
                    <a:pt x="86" y="150"/>
                  </a:cubicBezTo>
                  <a:cubicBezTo>
                    <a:pt x="86" y="147"/>
                    <a:pt x="84" y="144"/>
                    <a:pt x="82" y="141"/>
                  </a:cubicBezTo>
                  <a:cubicBezTo>
                    <a:pt x="78" y="133"/>
                    <a:pt x="74" y="124"/>
                    <a:pt x="72" y="115"/>
                  </a:cubicBezTo>
                  <a:cubicBezTo>
                    <a:pt x="74" y="111"/>
                    <a:pt x="75" y="107"/>
                    <a:pt x="79" y="105"/>
                  </a:cubicBezTo>
                  <a:cubicBezTo>
                    <a:pt x="83" y="105"/>
                    <a:pt x="86" y="105"/>
                    <a:pt x="89" y="105"/>
                  </a:cubicBezTo>
                  <a:cubicBezTo>
                    <a:pt x="90" y="106"/>
                    <a:pt x="91" y="106"/>
                    <a:pt x="91" y="106"/>
                  </a:cubicBezTo>
                  <a:cubicBezTo>
                    <a:pt x="91" y="108"/>
                    <a:pt x="93" y="108"/>
                    <a:pt x="94" y="110"/>
                  </a:cubicBezTo>
                  <a:cubicBezTo>
                    <a:pt x="96" y="113"/>
                    <a:pt x="97" y="117"/>
                    <a:pt x="99" y="122"/>
                  </a:cubicBezTo>
                  <a:cubicBezTo>
                    <a:pt x="100" y="125"/>
                    <a:pt x="102" y="127"/>
                    <a:pt x="103" y="129"/>
                  </a:cubicBezTo>
                  <a:cubicBezTo>
                    <a:pt x="105" y="136"/>
                    <a:pt x="106" y="145"/>
                    <a:pt x="111" y="147"/>
                  </a:cubicBezTo>
                  <a:moveTo>
                    <a:pt x="131" y="130"/>
                  </a:moveTo>
                  <a:cubicBezTo>
                    <a:pt x="132" y="129"/>
                    <a:pt x="131" y="128"/>
                    <a:pt x="130" y="127"/>
                  </a:cubicBezTo>
                  <a:cubicBezTo>
                    <a:pt x="130" y="126"/>
                    <a:pt x="129" y="124"/>
                    <a:pt x="129" y="123"/>
                  </a:cubicBezTo>
                  <a:cubicBezTo>
                    <a:pt x="128" y="123"/>
                    <a:pt x="129" y="122"/>
                    <a:pt x="128" y="122"/>
                  </a:cubicBezTo>
                  <a:cubicBezTo>
                    <a:pt x="128" y="119"/>
                    <a:pt x="127" y="117"/>
                    <a:pt x="125" y="115"/>
                  </a:cubicBezTo>
                  <a:cubicBezTo>
                    <a:pt x="125" y="113"/>
                    <a:pt x="123" y="114"/>
                    <a:pt x="122" y="113"/>
                  </a:cubicBezTo>
                  <a:cubicBezTo>
                    <a:pt x="121" y="111"/>
                    <a:pt x="119" y="109"/>
                    <a:pt x="118" y="108"/>
                  </a:cubicBezTo>
                  <a:cubicBezTo>
                    <a:pt x="115" y="105"/>
                    <a:pt x="113" y="102"/>
                    <a:pt x="110" y="101"/>
                  </a:cubicBezTo>
                  <a:cubicBezTo>
                    <a:pt x="109" y="99"/>
                    <a:pt x="102" y="93"/>
                    <a:pt x="103" y="99"/>
                  </a:cubicBezTo>
                  <a:cubicBezTo>
                    <a:pt x="103" y="99"/>
                    <a:pt x="104" y="99"/>
                    <a:pt x="105" y="100"/>
                  </a:cubicBezTo>
                  <a:cubicBezTo>
                    <a:pt x="108" y="103"/>
                    <a:pt x="111" y="106"/>
                    <a:pt x="114" y="108"/>
                  </a:cubicBezTo>
                  <a:cubicBezTo>
                    <a:pt x="117" y="112"/>
                    <a:pt x="119" y="114"/>
                    <a:pt x="122" y="118"/>
                  </a:cubicBezTo>
                  <a:cubicBezTo>
                    <a:pt x="124" y="121"/>
                    <a:pt x="126" y="125"/>
                    <a:pt x="129" y="128"/>
                  </a:cubicBezTo>
                  <a:cubicBezTo>
                    <a:pt x="130" y="129"/>
                    <a:pt x="130" y="130"/>
                    <a:pt x="131" y="130"/>
                  </a:cubicBezTo>
                  <a:moveTo>
                    <a:pt x="129" y="103"/>
                  </a:moveTo>
                  <a:cubicBezTo>
                    <a:pt x="129" y="103"/>
                    <a:pt x="128" y="102"/>
                    <a:pt x="129" y="102"/>
                  </a:cubicBezTo>
                  <a:cubicBezTo>
                    <a:pt x="127" y="100"/>
                    <a:pt x="126" y="99"/>
                    <a:pt x="124" y="96"/>
                  </a:cubicBezTo>
                  <a:cubicBezTo>
                    <a:pt x="122" y="96"/>
                    <a:pt x="119" y="94"/>
                    <a:pt x="117" y="94"/>
                  </a:cubicBezTo>
                  <a:cubicBezTo>
                    <a:pt x="117" y="95"/>
                    <a:pt x="117" y="95"/>
                    <a:pt x="117" y="95"/>
                  </a:cubicBezTo>
                  <a:cubicBezTo>
                    <a:pt x="121" y="97"/>
                    <a:pt x="123" y="103"/>
                    <a:pt x="129" y="103"/>
                  </a:cubicBezTo>
                  <a:moveTo>
                    <a:pt x="108" y="152"/>
                  </a:moveTo>
                  <a:cubicBezTo>
                    <a:pt x="109" y="150"/>
                    <a:pt x="105" y="143"/>
                    <a:pt x="105" y="142"/>
                  </a:cubicBezTo>
                  <a:cubicBezTo>
                    <a:pt x="104" y="141"/>
                    <a:pt x="104" y="139"/>
                    <a:pt x="103" y="137"/>
                  </a:cubicBezTo>
                  <a:cubicBezTo>
                    <a:pt x="102" y="132"/>
                    <a:pt x="99" y="126"/>
                    <a:pt x="98" y="121"/>
                  </a:cubicBezTo>
                  <a:cubicBezTo>
                    <a:pt x="95" y="119"/>
                    <a:pt x="94" y="113"/>
                    <a:pt x="92" y="110"/>
                  </a:cubicBezTo>
                  <a:cubicBezTo>
                    <a:pt x="91" y="110"/>
                    <a:pt x="90" y="109"/>
                    <a:pt x="89" y="108"/>
                  </a:cubicBezTo>
                  <a:cubicBezTo>
                    <a:pt x="88" y="108"/>
                    <a:pt x="86" y="106"/>
                    <a:pt x="85" y="106"/>
                  </a:cubicBezTo>
                  <a:cubicBezTo>
                    <a:pt x="83" y="106"/>
                    <a:pt x="82" y="107"/>
                    <a:pt x="80" y="108"/>
                  </a:cubicBezTo>
                  <a:cubicBezTo>
                    <a:pt x="73" y="112"/>
                    <a:pt x="79" y="122"/>
                    <a:pt x="81" y="128"/>
                  </a:cubicBezTo>
                  <a:cubicBezTo>
                    <a:pt x="83" y="130"/>
                    <a:pt x="83" y="136"/>
                    <a:pt x="86" y="136"/>
                  </a:cubicBezTo>
                  <a:cubicBezTo>
                    <a:pt x="87" y="134"/>
                    <a:pt x="85" y="131"/>
                    <a:pt x="84" y="129"/>
                  </a:cubicBezTo>
                  <a:cubicBezTo>
                    <a:pt x="84" y="127"/>
                    <a:pt x="83" y="124"/>
                    <a:pt x="83" y="121"/>
                  </a:cubicBezTo>
                  <a:cubicBezTo>
                    <a:pt x="82" y="117"/>
                    <a:pt x="79" y="114"/>
                    <a:pt x="81" y="111"/>
                  </a:cubicBezTo>
                  <a:cubicBezTo>
                    <a:pt x="83" y="112"/>
                    <a:pt x="84" y="115"/>
                    <a:pt x="85" y="117"/>
                  </a:cubicBezTo>
                  <a:cubicBezTo>
                    <a:pt x="87" y="119"/>
                    <a:pt x="89" y="120"/>
                    <a:pt x="90" y="122"/>
                  </a:cubicBezTo>
                  <a:cubicBezTo>
                    <a:pt x="91" y="126"/>
                    <a:pt x="92" y="129"/>
                    <a:pt x="93" y="132"/>
                  </a:cubicBezTo>
                  <a:cubicBezTo>
                    <a:pt x="94" y="133"/>
                    <a:pt x="95" y="135"/>
                    <a:pt x="95" y="136"/>
                  </a:cubicBezTo>
                  <a:cubicBezTo>
                    <a:pt x="95" y="137"/>
                    <a:pt x="95" y="137"/>
                    <a:pt x="95" y="138"/>
                  </a:cubicBezTo>
                  <a:cubicBezTo>
                    <a:pt x="95" y="140"/>
                    <a:pt x="97" y="143"/>
                    <a:pt x="98" y="145"/>
                  </a:cubicBezTo>
                  <a:cubicBezTo>
                    <a:pt x="99" y="149"/>
                    <a:pt x="101" y="152"/>
                    <a:pt x="102" y="157"/>
                  </a:cubicBezTo>
                  <a:cubicBezTo>
                    <a:pt x="104" y="156"/>
                    <a:pt x="104" y="156"/>
                    <a:pt x="105" y="155"/>
                  </a:cubicBezTo>
                  <a:cubicBezTo>
                    <a:pt x="105" y="153"/>
                    <a:pt x="104" y="152"/>
                    <a:pt x="104" y="151"/>
                  </a:cubicBezTo>
                  <a:cubicBezTo>
                    <a:pt x="103" y="148"/>
                    <a:pt x="101" y="146"/>
                    <a:pt x="100" y="143"/>
                  </a:cubicBezTo>
                  <a:cubicBezTo>
                    <a:pt x="100" y="142"/>
                    <a:pt x="100" y="141"/>
                    <a:pt x="100" y="141"/>
                  </a:cubicBezTo>
                  <a:cubicBezTo>
                    <a:pt x="100" y="140"/>
                    <a:pt x="99" y="139"/>
                    <a:pt x="98" y="138"/>
                  </a:cubicBezTo>
                  <a:cubicBezTo>
                    <a:pt x="96" y="133"/>
                    <a:pt x="96" y="127"/>
                    <a:pt x="94" y="122"/>
                  </a:cubicBezTo>
                  <a:cubicBezTo>
                    <a:pt x="91" y="117"/>
                    <a:pt x="88" y="114"/>
                    <a:pt x="85" y="110"/>
                  </a:cubicBezTo>
                  <a:cubicBezTo>
                    <a:pt x="90" y="111"/>
                    <a:pt x="93" y="117"/>
                    <a:pt x="95" y="122"/>
                  </a:cubicBezTo>
                  <a:cubicBezTo>
                    <a:pt x="97" y="125"/>
                    <a:pt x="98" y="129"/>
                    <a:pt x="99" y="133"/>
                  </a:cubicBezTo>
                  <a:cubicBezTo>
                    <a:pt x="100" y="134"/>
                    <a:pt x="100" y="134"/>
                    <a:pt x="100" y="135"/>
                  </a:cubicBezTo>
                  <a:cubicBezTo>
                    <a:pt x="101" y="137"/>
                    <a:pt x="101" y="139"/>
                    <a:pt x="102" y="140"/>
                  </a:cubicBezTo>
                  <a:cubicBezTo>
                    <a:pt x="102" y="142"/>
                    <a:pt x="103" y="143"/>
                    <a:pt x="103" y="144"/>
                  </a:cubicBezTo>
                  <a:cubicBezTo>
                    <a:pt x="104" y="145"/>
                    <a:pt x="105" y="152"/>
                    <a:pt x="107" y="152"/>
                  </a:cubicBezTo>
                  <a:moveTo>
                    <a:pt x="37" y="131"/>
                  </a:moveTo>
                  <a:cubicBezTo>
                    <a:pt x="35" y="132"/>
                    <a:pt x="34" y="136"/>
                    <a:pt x="36" y="139"/>
                  </a:cubicBezTo>
                  <a:cubicBezTo>
                    <a:pt x="38" y="138"/>
                    <a:pt x="39" y="133"/>
                    <a:pt x="37" y="131"/>
                  </a:cubicBezTo>
                  <a:moveTo>
                    <a:pt x="69" y="126"/>
                  </a:moveTo>
                  <a:cubicBezTo>
                    <a:pt x="68" y="126"/>
                    <a:pt x="67" y="124"/>
                    <a:pt x="66" y="125"/>
                  </a:cubicBezTo>
                  <a:cubicBezTo>
                    <a:pt x="66" y="125"/>
                    <a:pt x="66" y="126"/>
                    <a:pt x="66" y="126"/>
                  </a:cubicBezTo>
                  <a:cubicBezTo>
                    <a:pt x="68" y="138"/>
                    <a:pt x="75" y="149"/>
                    <a:pt x="80" y="160"/>
                  </a:cubicBezTo>
                  <a:cubicBezTo>
                    <a:pt x="82" y="161"/>
                    <a:pt x="83" y="164"/>
                    <a:pt x="85" y="165"/>
                  </a:cubicBezTo>
                  <a:cubicBezTo>
                    <a:pt x="85" y="165"/>
                    <a:pt x="85" y="164"/>
                    <a:pt x="85" y="163"/>
                  </a:cubicBezTo>
                  <a:cubicBezTo>
                    <a:pt x="85" y="163"/>
                    <a:pt x="85" y="162"/>
                    <a:pt x="85" y="161"/>
                  </a:cubicBezTo>
                  <a:cubicBezTo>
                    <a:pt x="80" y="150"/>
                    <a:pt x="72" y="138"/>
                    <a:pt x="69" y="126"/>
                  </a:cubicBezTo>
                  <a:moveTo>
                    <a:pt x="88" y="123"/>
                  </a:moveTo>
                  <a:cubicBezTo>
                    <a:pt x="87" y="123"/>
                    <a:pt x="87" y="123"/>
                    <a:pt x="86" y="123"/>
                  </a:cubicBezTo>
                  <a:cubicBezTo>
                    <a:pt x="85" y="124"/>
                    <a:pt x="86" y="129"/>
                    <a:pt x="87" y="132"/>
                  </a:cubicBezTo>
                  <a:cubicBezTo>
                    <a:pt x="87" y="132"/>
                    <a:pt x="88" y="133"/>
                    <a:pt x="88" y="133"/>
                  </a:cubicBezTo>
                  <a:cubicBezTo>
                    <a:pt x="89" y="136"/>
                    <a:pt x="89" y="138"/>
                    <a:pt x="89" y="141"/>
                  </a:cubicBezTo>
                  <a:cubicBezTo>
                    <a:pt x="91" y="145"/>
                    <a:pt x="92" y="150"/>
                    <a:pt x="94" y="153"/>
                  </a:cubicBezTo>
                  <a:cubicBezTo>
                    <a:pt x="94" y="155"/>
                    <a:pt x="95" y="157"/>
                    <a:pt x="95" y="158"/>
                  </a:cubicBezTo>
                  <a:cubicBezTo>
                    <a:pt x="97" y="162"/>
                    <a:pt x="98" y="164"/>
                    <a:pt x="100" y="167"/>
                  </a:cubicBezTo>
                  <a:cubicBezTo>
                    <a:pt x="103" y="168"/>
                    <a:pt x="104" y="170"/>
                    <a:pt x="107" y="171"/>
                  </a:cubicBezTo>
                  <a:cubicBezTo>
                    <a:pt x="108" y="169"/>
                    <a:pt x="106" y="167"/>
                    <a:pt x="105" y="165"/>
                  </a:cubicBezTo>
                  <a:cubicBezTo>
                    <a:pt x="103" y="162"/>
                    <a:pt x="102" y="160"/>
                    <a:pt x="101" y="158"/>
                  </a:cubicBezTo>
                  <a:cubicBezTo>
                    <a:pt x="100" y="157"/>
                    <a:pt x="99" y="155"/>
                    <a:pt x="98" y="153"/>
                  </a:cubicBezTo>
                  <a:cubicBezTo>
                    <a:pt x="98" y="152"/>
                    <a:pt x="99" y="152"/>
                    <a:pt x="98" y="152"/>
                  </a:cubicBezTo>
                  <a:cubicBezTo>
                    <a:pt x="94" y="144"/>
                    <a:pt x="91" y="132"/>
                    <a:pt x="88" y="123"/>
                  </a:cubicBezTo>
                  <a:moveTo>
                    <a:pt x="63" y="129"/>
                  </a:moveTo>
                  <a:cubicBezTo>
                    <a:pt x="63" y="128"/>
                    <a:pt x="62" y="129"/>
                    <a:pt x="62" y="129"/>
                  </a:cubicBezTo>
                  <a:cubicBezTo>
                    <a:pt x="62" y="129"/>
                    <a:pt x="62" y="129"/>
                    <a:pt x="62" y="129"/>
                  </a:cubicBezTo>
                  <a:cubicBezTo>
                    <a:pt x="61" y="133"/>
                    <a:pt x="62" y="138"/>
                    <a:pt x="62" y="142"/>
                  </a:cubicBezTo>
                  <a:cubicBezTo>
                    <a:pt x="62" y="143"/>
                    <a:pt x="62" y="144"/>
                    <a:pt x="62" y="145"/>
                  </a:cubicBezTo>
                  <a:cubicBezTo>
                    <a:pt x="62" y="149"/>
                    <a:pt x="63" y="152"/>
                    <a:pt x="64" y="155"/>
                  </a:cubicBezTo>
                  <a:cubicBezTo>
                    <a:pt x="65" y="158"/>
                    <a:pt x="66" y="163"/>
                    <a:pt x="69" y="165"/>
                  </a:cubicBezTo>
                  <a:cubicBezTo>
                    <a:pt x="70" y="167"/>
                    <a:pt x="70" y="168"/>
                    <a:pt x="72" y="168"/>
                  </a:cubicBezTo>
                  <a:cubicBezTo>
                    <a:pt x="73" y="167"/>
                    <a:pt x="73" y="165"/>
                    <a:pt x="72" y="164"/>
                  </a:cubicBezTo>
                  <a:cubicBezTo>
                    <a:pt x="70" y="159"/>
                    <a:pt x="66" y="152"/>
                    <a:pt x="66" y="146"/>
                  </a:cubicBezTo>
                  <a:cubicBezTo>
                    <a:pt x="67" y="148"/>
                    <a:pt x="69" y="154"/>
                    <a:pt x="72" y="152"/>
                  </a:cubicBezTo>
                  <a:cubicBezTo>
                    <a:pt x="70" y="145"/>
                    <a:pt x="66" y="140"/>
                    <a:pt x="65" y="135"/>
                  </a:cubicBezTo>
                  <a:cubicBezTo>
                    <a:pt x="64" y="133"/>
                    <a:pt x="65" y="131"/>
                    <a:pt x="63" y="129"/>
                  </a:cubicBezTo>
                  <a:moveTo>
                    <a:pt x="116" y="141"/>
                  </a:moveTo>
                  <a:cubicBezTo>
                    <a:pt x="117" y="138"/>
                    <a:pt x="115" y="136"/>
                    <a:pt x="114" y="133"/>
                  </a:cubicBezTo>
                  <a:cubicBezTo>
                    <a:pt x="111" y="128"/>
                    <a:pt x="111" y="120"/>
                    <a:pt x="106" y="120"/>
                  </a:cubicBezTo>
                  <a:cubicBezTo>
                    <a:pt x="106" y="121"/>
                    <a:pt x="106" y="121"/>
                    <a:pt x="106" y="121"/>
                  </a:cubicBezTo>
                  <a:cubicBezTo>
                    <a:pt x="109" y="131"/>
                    <a:pt x="112" y="141"/>
                    <a:pt x="114" y="151"/>
                  </a:cubicBezTo>
                  <a:cubicBezTo>
                    <a:pt x="116" y="151"/>
                    <a:pt x="116" y="155"/>
                    <a:pt x="118" y="154"/>
                  </a:cubicBezTo>
                  <a:cubicBezTo>
                    <a:pt x="118" y="154"/>
                    <a:pt x="117" y="153"/>
                    <a:pt x="118" y="153"/>
                  </a:cubicBezTo>
                  <a:cubicBezTo>
                    <a:pt x="118" y="149"/>
                    <a:pt x="118" y="144"/>
                    <a:pt x="116" y="141"/>
                  </a:cubicBezTo>
                  <a:moveTo>
                    <a:pt x="115" y="123"/>
                  </a:moveTo>
                  <a:cubicBezTo>
                    <a:pt x="113" y="122"/>
                    <a:pt x="113" y="125"/>
                    <a:pt x="113" y="126"/>
                  </a:cubicBezTo>
                  <a:cubicBezTo>
                    <a:pt x="114" y="128"/>
                    <a:pt x="115" y="129"/>
                    <a:pt x="116" y="131"/>
                  </a:cubicBezTo>
                  <a:cubicBezTo>
                    <a:pt x="118" y="137"/>
                    <a:pt x="121" y="149"/>
                    <a:pt x="122" y="158"/>
                  </a:cubicBezTo>
                  <a:cubicBezTo>
                    <a:pt x="126" y="156"/>
                    <a:pt x="126" y="147"/>
                    <a:pt x="125" y="142"/>
                  </a:cubicBezTo>
                  <a:cubicBezTo>
                    <a:pt x="124" y="140"/>
                    <a:pt x="124" y="139"/>
                    <a:pt x="123" y="138"/>
                  </a:cubicBezTo>
                  <a:cubicBezTo>
                    <a:pt x="123" y="137"/>
                    <a:pt x="122" y="137"/>
                    <a:pt x="122" y="137"/>
                  </a:cubicBezTo>
                  <a:cubicBezTo>
                    <a:pt x="121" y="135"/>
                    <a:pt x="121" y="134"/>
                    <a:pt x="120" y="132"/>
                  </a:cubicBezTo>
                  <a:cubicBezTo>
                    <a:pt x="120" y="131"/>
                    <a:pt x="119" y="132"/>
                    <a:pt x="119" y="131"/>
                  </a:cubicBezTo>
                  <a:cubicBezTo>
                    <a:pt x="117" y="129"/>
                    <a:pt x="116" y="125"/>
                    <a:pt x="115" y="123"/>
                  </a:cubicBezTo>
                  <a:moveTo>
                    <a:pt x="86" y="138"/>
                  </a:moveTo>
                  <a:cubicBezTo>
                    <a:pt x="86" y="138"/>
                    <a:pt x="86" y="138"/>
                    <a:pt x="85" y="139"/>
                  </a:cubicBezTo>
                  <a:cubicBezTo>
                    <a:pt x="85" y="141"/>
                    <a:pt x="87" y="144"/>
                    <a:pt x="88" y="147"/>
                  </a:cubicBezTo>
                  <a:cubicBezTo>
                    <a:pt x="88" y="149"/>
                    <a:pt x="88" y="151"/>
                    <a:pt x="91" y="151"/>
                  </a:cubicBezTo>
                  <a:cubicBezTo>
                    <a:pt x="92" y="147"/>
                    <a:pt x="89" y="145"/>
                    <a:pt x="87" y="142"/>
                  </a:cubicBezTo>
                  <a:cubicBezTo>
                    <a:pt x="87" y="141"/>
                    <a:pt x="87" y="139"/>
                    <a:pt x="86" y="138"/>
                  </a:cubicBezTo>
                  <a:moveTo>
                    <a:pt x="53" y="136"/>
                  </a:moveTo>
                  <a:cubicBezTo>
                    <a:pt x="53" y="136"/>
                    <a:pt x="53" y="136"/>
                    <a:pt x="52" y="136"/>
                  </a:cubicBezTo>
                  <a:cubicBezTo>
                    <a:pt x="52" y="138"/>
                    <a:pt x="53" y="157"/>
                    <a:pt x="55" y="158"/>
                  </a:cubicBezTo>
                  <a:cubicBezTo>
                    <a:pt x="57" y="156"/>
                    <a:pt x="54" y="138"/>
                    <a:pt x="53" y="136"/>
                  </a:cubicBezTo>
                  <a:moveTo>
                    <a:pt x="74" y="151"/>
                  </a:moveTo>
                  <a:cubicBezTo>
                    <a:pt x="72" y="151"/>
                    <a:pt x="72" y="156"/>
                    <a:pt x="72" y="157"/>
                  </a:cubicBezTo>
                  <a:cubicBezTo>
                    <a:pt x="73" y="159"/>
                    <a:pt x="74" y="161"/>
                    <a:pt x="75" y="163"/>
                  </a:cubicBezTo>
                  <a:cubicBezTo>
                    <a:pt x="76" y="166"/>
                    <a:pt x="77" y="168"/>
                    <a:pt x="79" y="171"/>
                  </a:cubicBezTo>
                  <a:cubicBezTo>
                    <a:pt x="79" y="171"/>
                    <a:pt x="80" y="171"/>
                    <a:pt x="80" y="171"/>
                  </a:cubicBezTo>
                  <a:cubicBezTo>
                    <a:pt x="81" y="172"/>
                    <a:pt x="81" y="172"/>
                    <a:pt x="82" y="173"/>
                  </a:cubicBezTo>
                  <a:cubicBezTo>
                    <a:pt x="82" y="172"/>
                    <a:pt x="83" y="172"/>
                    <a:pt x="83" y="171"/>
                  </a:cubicBezTo>
                  <a:cubicBezTo>
                    <a:pt x="80" y="165"/>
                    <a:pt x="77" y="158"/>
                    <a:pt x="74" y="151"/>
                  </a:cubicBezTo>
                  <a:moveTo>
                    <a:pt x="89" y="153"/>
                  </a:moveTo>
                  <a:cubicBezTo>
                    <a:pt x="86" y="153"/>
                    <a:pt x="86" y="156"/>
                    <a:pt x="87" y="158"/>
                  </a:cubicBezTo>
                  <a:cubicBezTo>
                    <a:pt x="88" y="161"/>
                    <a:pt x="89" y="165"/>
                    <a:pt x="92" y="168"/>
                  </a:cubicBezTo>
                  <a:cubicBezTo>
                    <a:pt x="94" y="171"/>
                    <a:pt x="97" y="174"/>
                    <a:pt x="100" y="174"/>
                  </a:cubicBezTo>
                  <a:cubicBezTo>
                    <a:pt x="100" y="173"/>
                    <a:pt x="100" y="172"/>
                    <a:pt x="101" y="171"/>
                  </a:cubicBezTo>
                  <a:cubicBezTo>
                    <a:pt x="99" y="168"/>
                    <a:pt x="97" y="165"/>
                    <a:pt x="94" y="162"/>
                  </a:cubicBezTo>
                  <a:cubicBezTo>
                    <a:pt x="93" y="158"/>
                    <a:pt x="90" y="158"/>
                    <a:pt x="89" y="153"/>
                  </a:cubicBezTo>
                  <a:moveTo>
                    <a:pt x="109" y="149"/>
                  </a:moveTo>
                  <a:cubicBezTo>
                    <a:pt x="108" y="149"/>
                    <a:pt x="108" y="149"/>
                    <a:pt x="108" y="149"/>
                  </a:cubicBezTo>
                  <a:cubicBezTo>
                    <a:pt x="108" y="149"/>
                    <a:pt x="108" y="150"/>
                    <a:pt x="108" y="151"/>
                  </a:cubicBezTo>
                  <a:cubicBezTo>
                    <a:pt x="108" y="156"/>
                    <a:pt x="110" y="165"/>
                    <a:pt x="112" y="168"/>
                  </a:cubicBezTo>
                  <a:cubicBezTo>
                    <a:pt x="113" y="168"/>
                    <a:pt x="114" y="168"/>
                    <a:pt x="114" y="167"/>
                  </a:cubicBezTo>
                  <a:cubicBezTo>
                    <a:pt x="113" y="161"/>
                    <a:pt x="115" y="153"/>
                    <a:pt x="109" y="149"/>
                  </a:cubicBezTo>
                  <a:moveTo>
                    <a:pt x="110" y="167"/>
                  </a:moveTo>
                  <a:cubicBezTo>
                    <a:pt x="109" y="163"/>
                    <a:pt x="108" y="157"/>
                    <a:pt x="105" y="156"/>
                  </a:cubicBezTo>
                  <a:cubicBezTo>
                    <a:pt x="104" y="156"/>
                    <a:pt x="104" y="158"/>
                    <a:pt x="104" y="158"/>
                  </a:cubicBezTo>
                  <a:cubicBezTo>
                    <a:pt x="103" y="160"/>
                    <a:pt x="105" y="162"/>
                    <a:pt x="106" y="164"/>
                  </a:cubicBezTo>
                  <a:cubicBezTo>
                    <a:pt x="107" y="166"/>
                    <a:pt x="107" y="168"/>
                    <a:pt x="110" y="167"/>
                  </a:cubicBezTo>
                  <a:moveTo>
                    <a:pt x="120" y="156"/>
                  </a:moveTo>
                  <a:cubicBezTo>
                    <a:pt x="116" y="153"/>
                    <a:pt x="116" y="160"/>
                    <a:pt x="117" y="164"/>
                  </a:cubicBezTo>
                  <a:cubicBezTo>
                    <a:pt x="118" y="164"/>
                    <a:pt x="118" y="165"/>
                    <a:pt x="119" y="165"/>
                  </a:cubicBezTo>
                  <a:cubicBezTo>
                    <a:pt x="121" y="163"/>
                    <a:pt x="119" y="159"/>
                    <a:pt x="120" y="156"/>
                  </a:cubicBezTo>
                  <a:moveTo>
                    <a:pt x="91" y="175"/>
                  </a:moveTo>
                  <a:cubicBezTo>
                    <a:pt x="91" y="172"/>
                    <a:pt x="88" y="168"/>
                    <a:pt x="87" y="166"/>
                  </a:cubicBezTo>
                  <a:cubicBezTo>
                    <a:pt x="86" y="166"/>
                    <a:pt x="85" y="166"/>
                    <a:pt x="84" y="167"/>
                  </a:cubicBezTo>
                  <a:cubicBezTo>
                    <a:pt x="86" y="171"/>
                    <a:pt x="87" y="175"/>
                    <a:pt x="91" y="175"/>
                  </a:cubicBezTo>
                  <a:moveTo>
                    <a:pt x="149" y="1"/>
                  </a:moveTo>
                  <a:cubicBezTo>
                    <a:pt x="155" y="3"/>
                    <a:pt x="161" y="6"/>
                    <a:pt x="166" y="10"/>
                  </a:cubicBezTo>
                  <a:cubicBezTo>
                    <a:pt x="167" y="12"/>
                    <a:pt x="169" y="13"/>
                    <a:pt x="171" y="14"/>
                  </a:cubicBezTo>
                  <a:cubicBezTo>
                    <a:pt x="173" y="16"/>
                    <a:pt x="175" y="16"/>
                    <a:pt x="175" y="15"/>
                  </a:cubicBezTo>
                  <a:cubicBezTo>
                    <a:pt x="176" y="13"/>
                    <a:pt x="173" y="12"/>
                    <a:pt x="173" y="11"/>
                  </a:cubicBezTo>
                  <a:cubicBezTo>
                    <a:pt x="170" y="9"/>
                    <a:pt x="166" y="6"/>
                    <a:pt x="163" y="4"/>
                  </a:cubicBezTo>
                  <a:cubicBezTo>
                    <a:pt x="159" y="3"/>
                    <a:pt x="157" y="0"/>
                    <a:pt x="152" y="0"/>
                  </a:cubicBezTo>
                  <a:cubicBezTo>
                    <a:pt x="151" y="0"/>
                    <a:pt x="150" y="0"/>
                    <a:pt x="149" y="1"/>
                  </a:cubicBezTo>
                  <a:moveTo>
                    <a:pt x="116" y="9"/>
                  </a:moveTo>
                  <a:cubicBezTo>
                    <a:pt x="116" y="10"/>
                    <a:pt x="122" y="9"/>
                    <a:pt x="124" y="9"/>
                  </a:cubicBezTo>
                  <a:cubicBezTo>
                    <a:pt x="125" y="9"/>
                    <a:pt x="127" y="8"/>
                    <a:pt x="128" y="8"/>
                  </a:cubicBezTo>
                  <a:cubicBezTo>
                    <a:pt x="130" y="7"/>
                    <a:pt x="131" y="7"/>
                    <a:pt x="133" y="6"/>
                  </a:cubicBezTo>
                  <a:cubicBezTo>
                    <a:pt x="134" y="6"/>
                    <a:pt x="136" y="6"/>
                    <a:pt x="137" y="6"/>
                  </a:cubicBezTo>
                  <a:cubicBezTo>
                    <a:pt x="140" y="5"/>
                    <a:pt x="142" y="5"/>
                    <a:pt x="144" y="5"/>
                  </a:cubicBezTo>
                  <a:cubicBezTo>
                    <a:pt x="147" y="5"/>
                    <a:pt x="149" y="6"/>
                    <a:pt x="150" y="4"/>
                  </a:cubicBezTo>
                  <a:cubicBezTo>
                    <a:pt x="150" y="3"/>
                    <a:pt x="149" y="3"/>
                    <a:pt x="148" y="3"/>
                  </a:cubicBezTo>
                  <a:cubicBezTo>
                    <a:pt x="146" y="2"/>
                    <a:pt x="143" y="2"/>
                    <a:pt x="141" y="2"/>
                  </a:cubicBezTo>
                  <a:cubicBezTo>
                    <a:pt x="139" y="2"/>
                    <a:pt x="138" y="2"/>
                    <a:pt x="136" y="2"/>
                  </a:cubicBezTo>
                  <a:cubicBezTo>
                    <a:pt x="133" y="3"/>
                    <a:pt x="130" y="4"/>
                    <a:pt x="128" y="4"/>
                  </a:cubicBezTo>
                  <a:cubicBezTo>
                    <a:pt x="126" y="5"/>
                    <a:pt x="125" y="5"/>
                    <a:pt x="123" y="6"/>
                  </a:cubicBezTo>
                  <a:cubicBezTo>
                    <a:pt x="122" y="7"/>
                    <a:pt x="117" y="7"/>
                    <a:pt x="116" y="9"/>
                  </a:cubicBezTo>
                  <a:moveTo>
                    <a:pt x="151" y="4"/>
                  </a:moveTo>
                  <a:cubicBezTo>
                    <a:pt x="151" y="7"/>
                    <a:pt x="154" y="6"/>
                    <a:pt x="155" y="6"/>
                  </a:cubicBezTo>
                  <a:cubicBezTo>
                    <a:pt x="155" y="4"/>
                    <a:pt x="152" y="3"/>
                    <a:pt x="151" y="4"/>
                  </a:cubicBezTo>
                  <a:moveTo>
                    <a:pt x="109" y="15"/>
                  </a:moveTo>
                  <a:cubicBezTo>
                    <a:pt x="110" y="15"/>
                    <a:pt x="114" y="16"/>
                    <a:pt x="116" y="16"/>
                  </a:cubicBezTo>
                  <a:cubicBezTo>
                    <a:pt x="118" y="16"/>
                    <a:pt x="121" y="15"/>
                    <a:pt x="123" y="15"/>
                  </a:cubicBezTo>
                  <a:cubicBezTo>
                    <a:pt x="125" y="14"/>
                    <a:pt x="126" y="15"/>
                    <a:pt x="127" y="15"/>
                  </a:cubicBezTo>
                  <a:cubicBezTo>
                    <a:pt x="130" y="14"/>
                    <a:pt x="132" y="15"/>
                    <a:pt x="135" y="15"/>
                  </a:cubicBezTo>
                  <a:cubicBezTo>
                    <a:pt x="137" y="15"/>
                    <a:pt x="140" y="16"/>
                    <a:pt x="142" y="15"/>
                  </a:cubicBezTo>
                  <a:cubicBezTo>
                    <a:pt x="143" y="16"/>
                    <a:pt x="145" y="17"/>
                    <a:pt x="147" y="16"/>
                  </a:cubicBezTo>
                  <a:cubicBezTo>
                    <a:pt x="149" y="16"/>
                    <a:pt x="152" y="17"/>
                    <a:pt x="154" y="17"/>
                  </a:cubicBezTo>
                  <a:cubicBezTo>
                    <a:pt x="158" y="18"/>
                    <a:pt x="161" y="21"/>
                    <a:pt x="165" y="20"/>
                  </a:cubicBezTo>
                  <a:cubicBezTo>
                    <a:pt x="165" y="19"/>
                    <a:pt x="164" y="19"/>
                    <a:pt x="164" y="18"/>
                  </a:cubicBezTo>
                  <a:cubicBezTo>
                    <a:pt x="163" y="18"/>
                    <a:pt x="162" y="17"/>
                    <a:pt x="162" y="16"/>
                  </a:cubicBezTo>
                  <a:cubicBezTo>
                    <a:pt x="157" y="15"/>
                    <a:pt x="152" y="12"/>
                    <a:pt x="147" y="12"/>
                  </a:cubicBezTo>
                  <a:cubicBezTo>
                    <a:pt x="143" y="12"/>
                    <a:pt x="139" y="13"/>
                    <a:pt x="134" y="12"/>
                  </a:cubicBezTo>
                  <a:cubicBezTo>
                    <a:pt x="142" y="10"/>
                    <a:pt x="150" y="9"/>
                    <a:pt x="159" y="11"/>
                  </a:cubicBezTo>
                  <a:cubicBezTo>
                    <a:pt x="160" y="11"/>
                    <a:pt x="161" y="11"/>
                    <a:pt x="162" y="11"/>
                  </a:cubicBezTo>
                  <a:cubicBezTo>
                    <a:pt x="162" y="11"/>
                    <a:pt x="162" y="11"/>
                    <a:pt x="162" y="10"/>
                  </a:cubicBezTo>
                  <a:cubicBezTo>
                    <a:pt x="162" y="10"/>
                    <a:pt x="161" y="9"/>
                    <a:pt x="160" y="9"/>
                  </a:cubicBezTo>
                  <a:cubicBezTo>
                    <a:pt x="159" y="9"/>
                    <a:pt x="157" y="8"/>
                    <a:pt x="157" y="8"/>
                  </a:cubicBezTo>
                  <a:cubicBezTo>
                    <a:pt x="155" y="8"/>
                    <a:pt x="154" y="8"/>
                    <a:pt x="153" y="8"/>
                  </a:cubicBezTo>
                  <a:cubicBezTo>
                    <a:pt x="149" y="8"/>
                    <a:pt x="146" y="7"/>
                    <a:pt x="143" y="8"/>
                  </a:cubicBezTo>
                  <a:cubicBezTo>
                    <a:pt x="141" y="7"/>
                    <a:pt x="140" y="8"/>
                    <a:pt x="139" y="8"/>
                  </a:cubicBezTo>
                  <a:cubicBezTo>
                    <a:pt x="137" y="9"/>
                    <a:pt x="136" y="8"/>
                    <a:pt x="134" y="9"/>
                  </a:cubicBezTo>
                  <a:cubicBezTo>
                    <a:pt x="132" y="9"/>
                    <a:pt x="129" y="11"/>
                    <a:pt x="127" y="11"/>
                  </a:cubicBezTo>
                  <a:cubicBezTo>
                    <a:pt x="126" y="11"/>
                    <a:pt x="125" y="11"/>
                    <a:pt x="124" y="11"/>
                  </a:cubicBezTo>
                  <a:cubicBezTo>
                    <a:pt x="122" y="12"/>
                    <a:pt x="117" y="11"/>
                    <a:pt x="114" y="12"/>
                  </a:cubicBezTo>
                  <a:cubicBezTo>
                    <a:pt x="113" y="12"/>
                    <a:pt x="109" y="13"/>
                    <a:pt x="109" y="15"/>
                  </a:cubicBezTo>
                  <a:moveTo>
                    <a:pt x="162" y="12"/>
                  </a:moveTo>
                  <a:cubicBezTo>
                    <a:pt x="163" y="14"/>
                    <a:pt x="166" y="16"/>
                    <a:pt x="167" y="17"/>
                  </a:cubicBezTo>
                  <a:cubicBezTo>
                    <a:pt x="169" y="18"/>
                    <a:pt x="170" y="19"/>
                    <a:pt x="172" y="21"/>
                  </a:cubicBezTo>
                  <a:cubicBezTo>
                    <a:pt x="173" y="22"/>
                    <a:pt x="176" y="24"/>
                    <a:pt x="178" y="23"/>
                  </a:cubicBezTo>
                  <a:cubicBezTo>
                    <a:pt x="177" y="17"/>
                    <a:pt x="168" y="14"/>
                    <a:pt x="163" y="12"/>
                  </a:cubicBezTo>
                  <a:cubicBezTo>
                    <a:pt x="163" y="12"/>
                    <a:pt x="162" y="12"/>
                    <a:pt x="162" y="12"/>
                  </a:cubicBezTo>
                  <a:moveTo>
                    <a:pt x="138" y="20"/>
                  </a:moveTo>
                  <a:cubicBezTo>
                    <a:pt x="141" y="20"/>
                    <a:pt x="144" y="22"/>
                    <a:pt x="147" y="22"/>
                  </a:cubicBezTo>
                  <a:cubicBezTo>
                    <a:pt x="149" y="23"/>
                    <a:pt x="152" y="22"/>
                    <a:pt x="155" y="23"/>
                  </a:cubicBezTo>
                  <a:cubicBezTo>
                    <a:pt x="156" y="24"/>
                    <a:pt x="158" y="25"/>
                    <a:pt x="160" y="26"/>
                  </a:cubicBezTo>
                  <a:cubicBezTo>
                    <a:pt x="162" y="26"/>
                    <a:pt x="165" y="27"/>
                    <a:pt x="166" y="28"/>
                  </a:cubicBezTo>
                  <a:cubicBezTo>
                    <a:pt x="168" y="28"/>
                    <a:pt x="170" y="30"/>
                    <a:pt x="172" y="31"/>
                  </a:cubicBezTo>
                  <a:cubicBezTo>
                    <a:pt x="173" y="32"/>
                    <a:pt x="177" y="36"/>
                    <a:pt x="179" y="36"/>
                  </a:cubicBezTo>
                  <a:cubicBezTo>
                    <a:pt x="179" y="33"/>
                    <a:pt x="174" y="29"/>
                    <a:pt x="172" y="27"/>
                  </a:cubicBezTo>
                  <a:cubicBezTo>
                    <a:pt x="169" y="24"/>
                    <a:pt x="162" y="23"/>
                    <a:pt x="158" y="21"/>
                  </a:cubicBezTo>
                  <a:cubicBezTo>
                    <a:pt x="158" y="21"/>
                    <a:pt x="157" y="21"/>
                    <a:pt x="157" y="21"/>
                  </a:cubicBezTo>
                  <a:cubicBezTo>
                    <a:pt x="156" y="21"/>
                    <a:pt x="154" y="20"/>
                    <a:pt x="153" y="19"/>
                  </a:cubicBezTo>
                  <a:cubicBezTo>
                    <a:pt x="151" y="19"/>
                    <a:pt x="150" y="19"/>
                    <a:pt x="148" y="19"/>
                  </a:cubicBezTo>
                  <a:cubicBezTo>
                    <a:pt x="147" y="19"/>
                    <a:pt x="147" y="18"/>
                    <a:pt x="146" y="18"/>
                  </a:cubicBezTo>
                  <a:cubicBezTo>
                    <a:pt x="145" y="18"/>
                    <a:pt x="144" y="18"/>
                    <a:pt x="143" y="18"/>
                  </a:cubicBezTo>
                  <a:cubicBezTo>
                    <a:pt x="143" y="18"/>
                    <a:pt x="142" y="18"/>
                    <a:pt x="141" y="18"/>
                  </a:cubicBezTo>
                  <a:cubicBezTo>
                    <a:pt x="140" y="18"/>
                    <a:pt x="138" y="19"/>
                    <a:pt x="138" y="20"/>
                  </a:cubicBezTo>
                  <a:moveTo>
                    <a:pt x="138" y="18"/>
                  </a:moveTo>
                  <a:cubicBezTo>
                    <a:pt x="136" y="16"/>
                    <a:pt x="134" y="20"/>
                    <a:pt x="137" y="20"/>
                  </a:cubicBezTo>
                  <a:cubicBezTo>
                    <a:pt x="137" y="20"/>
                    <a:pt x="138" y="19"/>
                    <a:pt x="138" y="18"/>
                  </a:cubicBezTo>
                  <a:moveTo>
                    <a:pt x="114" y="23"/>
                  </a:moveTo>
                  <a:cubicBezTo>
                    <a:pt x="116" y="23"/>
                    <a:pt x="117" y="23"/>
                    <a:pt x="118" y="23"/>
                  </a:cubicBezTo>
                  <a:cubicBezTo>
                    <a:pt x="119" y="22"/>
                    <a:pt x="121" y="21"/>
                    <a:pt x="122" y="21"/>
                  </a:cubicBezTo>
                  <a:cubicBezTo>
                    <a:pt x="123" y="21"/>
                    <a:pt x="124" y="21"/>
                    <a:pt x="125" y="21"/>
                  </a:cubicBezTo>
                  <a:cubicBezTo>
                    <a:pt x="126" y="21"/>
                    <a:pt x="126" y="21"/>
                    <a:pt x="127" y="21"/>
                  </a:cubicBezTo>
                  <a:cubicBezTo>
                    <a:pt x="130" y="21"/>
                    <a:pt x="132" y="22"/>
                    <a:pt x="134" y="20"/>
                  </a:cubicBezTo>
                  <a:cubicBezTo>
                    <a:pt x="134" y="20"/>
                    <a:pt x="135" y="19"/>
                    <a:pt x="135" y="18"/>
                  </a:cubicBezTo>
                  <a:cubicBezTo>
                    <a:pt x="134" y="18"/>
                    <a:pt x="127" y="17"/>
                    <a:pt x="125" y="17"/>
                  </a:cubicBezTo>
                  <a:cubicBezTo>
                    <a:pt x="125" y="17"/>
                    <a:pt x="124" y="18"/>
                    <a:pt x="123" y="18"/>
                  </a:cubicBezTo>
                  <a:cubicBezTo>
                    <a:pt x="122" y="18"/>
                    <a:pt x="120" y="16"/>
                    <a:pt x="119" y="17"/>
                  </a:cubicBezTo>
                  <a:cubicBezTo>
                    <a:pt x="118" y="17"/>
                    <a:pt x="117" y="18"/>
                    <a:pt x="116" y="18"/>
                  </a:cubicBezTo>
                  <a:cubicBezTo>
                    <a:pt x="113" y="19"/>
                    <a:pt x="111" y="21"/>
                    <a:pt x="108" y="22"/>
                  </a:cubicBezTo>
                  <a:lnTo>
                    <a:pt x="114" y="23"/>
                  </a:lnTo>
                  <a:close/>
                  <a:moveTo>
                    <a:pt x="166" y="21"/>
                  </a:moveTo>
                  <a:cubicBezTo>
                    <a:pt x="167" y="23"/>
                    <a:pt x="169" y="24"/>
                    <a:pt x="170" y="25"/>
                  </a:cubicBezTo>
                  <a:cubicBezTo>
                    <a:pt x="171" y="26"/>
                    <a:pt x="177" y="30"/>
                    <a:pt x="178" y="30"/>
                  </a:cubicBezTo>
                  <a:cubicBezTo>
                    <a:pt x="178" y="27"/>
                    <a:pt x="172" y="21"/>
                    <a:pt x="168" y="21"/>
                  </a:cubicBezTo>
                  <a:cubicBezTo>
                    <a:pt x="168" y="21"/>
                    <a:pt x="167" y="21"/>
                    <a:pt x="166" y="21"/>
                  </a:cubicBezTo>
                  <a:moveTo>
                    <a:pt x="120" y="28"/>
                  </a:moveTo>
                  <a:cubicBezTo>
                    <a:pt x="122" y="28"/>
                    <a:pt x="123" y="27"/>
                    <a:pt x="125" y="27"/>
                  </a:cubicBezTo>
                  <a:cubicBezTo>
                    <a:pt x="130" y="27"/>
                    <a:pt x="135" y="28"/>
                    <a:pt x="139" y="27"/>
                  </a:cubicBezTo>
                  <a:cubicBezTo>
                    <a:pt x="141" y="28"/>
                    <a:pt x="144" y="29"/>
                    <a:pt x="144" y="31"/>
                  </a:cubicBezTo>
                  <a:cubicBezTo>
                    <a:pt x="148" y="32"/>
                    <a:pt x="150" y="35"/>
                    <a:pt x="153" y="37"/>
                  </a:cubicBezTo>
                  <a:cubicBezTo>
                    <a:pt x="153" y="38"/>
                    <a:pt x="154" y="38"/>
                    <a:pt x="154" y="38"/>
                  </a:cubicBezTo>
                  <a:cubicBezTo>
                    <a:pt x="160" y="42"/>
                    <a:pt x="164" y="49"/>
                    <a:pt x="168" y="55"/>
                  </a:cubicBezTo>
                  <a:cubicBezTo>
                    <a:pt x="168" y="55"/>
                    <a:pt x="168" y="55"/>
                    <a:pt x="169" y="55"/>
                  </a:cubicBezTo>
                  <a:cubicBezTo>
                    <a:pt x="170" y="56"/>
                    <a:pt x="170" y="58"/>
                    <a:pt x="171" y="59"/>
                  </a:cubicBezTo>
                  <a:cubicBezTo>
                    <a:pt x="177" y="69"/>
                    <a:pt x="175" y="68"/>
                    <a:pt x="179" y="68"/>
                  </a:cubicBezTo>
                  <a:cubicBezTo>
                    <a:pt x="179" y="67"/>
                    <a:pt x="178" y="65"/>
                    <a:pt x="178" y="64"/>
                  </a:cubicBezTo>
                  <a:cubicBezTo>
                    <a:pt x="176" y="60"/>
                    <a:pt x="170" y="51"/>
                    <a:pt x="168" y="48"/>
                  </a:cubicBezTo>
                  <a:cubicBezTo>
                    <a:pt x="167" y="47"/>
                    <a:pt x="166" y="46"/>
                    <a:pt x="166" y="45"/>
                  </a:cubicBezTo>
                  <a:cubicBezTo>
                    <a:pt x="165" y="44"/>
                    <a:pt x="163" y="43"/>
                    <a:pt x="162" y="42"/>
                  </a:cubicBezTo>
                  <a:cubicBezTo>
                    <a:pt x="161" y="41"/>
                    <a:pt x="161" y="41"/>
                    <a:pt x="160" y="40"/>
                  </a:cubicBezTo>
                  <a:cubicBezTo>
                    <a:pt x="159" y="39"/>
                    <a:pt x="159" y="39"/>
                    <a:pt x="159" y="38"/>
                  </a:cubicBezTo>
                  <a:cubicBezTo>
                    <a:pt x="158" y="38"/>
                    <a:pt x="158" y="38"/>
                    <a:pt x="158" y="38"/>
                  </a:cubicBezTo>
                  <a:cubicBezTo>
                    <a:pt x="157" y="37"/>
                    <a:pt x="156" y="36"/>
                    <a:pt x="155" y="35"/>
                  </a:cubicBezTo>
                  <a:cubicBezTo>
                    <a:pt x="152" y="33"/>
                    <a:pt x="149" y="31"/>
                    <a:pt x="146" y="29"/>
                  </a:cubicBezTo>
                  <a:cubicBezTo>
                    <a:pt x="151" y="30"/>
                    <a:pt x="155" y="33"/>
                    <a:pt x="160" y="35"/>
                  </a:cubicBezTo>
                  <a:cubicBezTo>
                    <a:pt x="162" y="36"/>
                    <a:pt x="165" y="37"/>
                    <a:pt x="167" y="39"/>
                  </a:cubicBezTo>
                  <a:cubicBezTo>
                    <a:pt x="171" y="41"/>
                    <a:pt x="176" y="50"/>
                    <a:pt x="179" y="53"/>
                  </a:cubicBezTo>
                  <a:cubicBezTo>
                    <a:pt x="179" y="53"/>
                    <a:pt x="179" y="52"/>
                    <a:pt x="180" y="52"/>
                  </a:cubicBezTo>
                  <a:cubicBezTo>
                    <a:pt x="179" y="50"/>
                    <a:pt x="175" y="44"/>
                    <a:pt x="174" y="42"/>
                  </a:cubicBezTo>
                  <a:cubicBezTo>
                    <a:pt x="173" y="40"/>
                    <a:pt x="171" y="39"/>
                    <a:pt x="169" y="37"/>
                  </a:cubicBezTo>
                  <a:cubicBezTo>
                    <a:pt x="168" y="37"/>
                    <a:pt x="167" y="36"/>
                    <a:pt x="167" y="35"/>
                  </a:cubicBezTo>
                  <a:cubicBezTo>
                    <a:pt x="166" y="35"/>
                    <a:pt x="166" y="35"/>
                    <a:pt x="166" y="35"/>
                  </a:cubicBezTo>
                  <a:cubicBezTo>
                    <a:pt x="164" y="33"/>
                    <a:pt x="161" y="31"/>
                    <a:pt x="159" y="30"/>
                  </a:cubicBezTo>
                  <a:cubicBezTo>
                    <a:pt x="157" y="30"/>
                    <a:pt x="157" y="29"/>
                    <a:pt x="155" y="28"/>
                  </a:cubicBezTo>
                  <a:cubicBezTo>
                    <a:pt x="154" y="28"/>
                    <a:pt x="152" y="28"/>
                    <a:pt x="150" y="27"/>
                  </a:cubicBezTo>
                  <a:cubicBezTo>
                    <a:pt x="150" y="27"/>
                    <a:pt x="150" y="26"/>
                    <a:pt x="150" y="26"/>
                  </a:cubicBezTo>
                  <a:cubicBezTo>
                    <a:pt x="148" y="25"/>
                    <a:pt x="145" y="26"/>
                    <a:pt x="144" y="24"/>
                  </a:cubicBezTo>
                  <a:cubicBezTo>
                    <a:pt x="143" y="24"/>
                    <a:pt x="142" y="23"/>
                    <a:pt x="141" y="24"/>
                  </a:cubicBezTo>
                  <a:cubicBezTo>
                    <a:pt x="141" y="24"/>
                    <a:pt x="141" y="23"/>
                    <a:pt x="141" y="23"/>
                  </a:cubicBezTo>
                  <a:cubicBezTo>
                    <a:pt x="131" y="23"/>
                    <a:pt x="123" y="22"/>
                    <a:pt x="114" y="26"/>
                  </a:cubicBezTo>
                  <a:cubicBezTo>
                    <a:pt x="112" y="27"/>
                    <a:pt x="120" y="28"/>
                    <a:pt x="120" y="28"/>
                  </a:cubicBezTo>
                  <a:moveTo>
                    <a:pt x="153" y="25"/>
                  </a:moveTo>
                  <a:cubicBezTo>
                    <a:pt x="153" y="27"/>
                    <a:pt x="156" y="27"/>
                    <a:pt x="159" y="28"/>
                  </a:cubicBezTo>
                  <a:cubicBezTo>
                    <a:pt x="159" y="28"/>
                    <a:pt x="160" y="29"/>
                    <a:pt x="161" y="30"/>
                  </a:cubicBezTo>
                  <a:cubicBezTo>
                    <a:pt x="163" y="30"/>
                    <a:pt x="165" y="31"/>
                    <a:pt x="167" y="32"/>
                  </a:cubicBezTo>
                  <a:cubicBezTo>
                    <a:pt x="169" y="33"/>
                    <a:pt x="170" y="35"/>
                    <a:pt x="172" y="36"/>
                  </a:cubicBezTo>
                  <a:cubicBezTo>
                    <a:pt x="173" y="37"/>
                    <a:pt x="177" y="48"/>
                    <a:pt x="179" y="49"/>
                  </a:cubicBezTo>
                  <a:cubicBezTo>
                    <a:pt x="182" y="44"/>
                    <a:pt x="175" y="36"/>
                    <a:pt x="173" y="35"/>
                  </a:cubicBezTo>
                  <a:cubicBezTo>
                    <a:pt x="173" y="34"/>
                    <a:pt x="171" y="33"/>
                    <a:pt x="170" y="33"/>
                  </a:cubicBezTo>
                  <a:cubicBezTo>
                    <a:pt x="169" y="31"/>
                    <a:pt x="167" y="30"/>
                    <a:pt x="165" y="29"/>
                  </a:cubicBezTo>
                  <a:cubicBezTo>
                    <a:pt x="164" y="28"/>
                    <a:pt x="163" y="28"/>
                    <a:pt x="163" y="28"/>
                  </a:cubicBezTo>
                  <a:cubicBezTo>
                    <a:pt x="162" y="28"/>
                    <a:pt x="162" y="27"/>
                    <a:pt x="161" y="27"/>
                  </a:cubicBezTo>
                  <a:cubicBezTo>
                    <a:pt x="160" y="27"/>
                    <a:pt x="159" y="26"/>
                    <a:pt x="157" y="26"/>
                  </a:cubicBezTo>
                  <a:cubicBezTo>
                    <a:pt x="156" y="26"/>
                    <a:pt x="154" y="25"/>
                    <a:pt x="153" y="25"/>
                  </a:cubicBezTo>
                  <a:cubicBezTo>
                    <a:pt x="153" y="25"/>
                    <a:pt x="153" y="25"/>
                    <a:pt x="153" y="25"/>
                  </a:cubicBezTo>
                  <a:moveTo>
                    <a:pt x="119" y="33"/>
                  </a:moveTo>
                  <a:cubicBezTo>
                    <a:pt x="128" y="32"/>
                    <a:pt x="139" y="35"/>
                    <a:pt x="148" y="38"/>
                  </a:cubicBezTo>
                  <a:cubicBezTo>
                    <a:pt x="149" y="39"/>
                    <a:pt x="150" y="39"/>
                    <a:pt x="151" y="40"/>
                  </a:cubicBezTo>
                  <a:cubicBezTo>
                    <a:pt x="152" y="41"/>
                    <a:pt x="152" y="40"/>
                    <a:pt x="152" y="40"/>
                  </a:cubicBezTo>
                  <a:cubicBezTo>
                    <a:pt x="153" y="41"/>
                    <a:pt x="153" y="41"/>
                    <a:pt x="154" y="41"/>
                  </a:cubicBezTo>
                  <a:cubicBezTo>
                    <a:pt x="154" y="39"/>
                    <a:pt x="153" y="39"/>
                    <a:pt x="151" y="38"/>
                  </a:cubicBezTo>
                  <a:cubicBezTo>
                    <a:pt x="150" y="37"/>
                    <a:pt x="149" y="36"/>
                    <a:pt x="148" y="35"/>
                  </a:cubicBezTo>
                  <a:cubicBezTo>
                    <a:pt x="145" y="34"/>
                    <a:pt x="143" y="32"/>
                    <a:pt x="140" y="31"/>
                  </a:cubicBezTo>
                  <a:cubicBezTo>
                    <a:pt x="138" y="30"/>
                    <a:pt x="136" y="30"/>
                    <a:pt x="134" y="30"/>
                  </a:cubicBezTo>
                  <a:cubicBezTo>
                    <a:pt x="132" y="30"/>
                    <a:pt x="130" y="29"/>
                    <a:pt x="128" y="29"/>
                  </a:cubicBezTo>
                  <a:cubicBezTo>
                    <a:pt x="126" y="29"/>
                    <a:pt x="123" y="29"/>
                    <a:pt x="121" y="30"/>
                  </a:cubicBezTo>
                  <a:lnTo>
                    <a:pt x="119" y="33"/>
                  </a:lnTo>
                  <a:close/>
                  <a:moveTo>
                    <a:pt x="139" y="38"/>
                  </a:moveTo>
                  <a:cubicBezTo>
                    <a:pt x="133" y="36"/>
                    <a:pt x="125" y="37"/>
                    <a:pt x="125" y="37"/>
                  </a:cubicBezTo>
                  <a:cubicBezTo>
                    <a:pt x="128" y="38"/>
                    <a:pt x="129" y="39"/>
                    <a:pt x="133" y="40"/>
                  </a:cubicBezTo>
                  <a:cubicBezTo>
                    <a:pt x="136" y="41"/>
                    <a:pt x="139" y="41"/>
                    <a:pt x="141" y="42"/>
                  </a:cubicBezTo>
                  <a:cubicBezTo>
                    <a:pt x="144" y="43"/>
                    <a:pt x="147" y="43"/>
                    <a:pt x="149" y="45"/>
                  </a:cubicBezTo>
                  <a:cubicBezTo>
                    <a:pt x="151" y="45"/>
                    <a:pt x="153" y="46"/>
                    <a:pt x="154" y="47"/>
                  </a:cubicBezTo>
                  <a:cubicBezTo>
                    <a:pt x="155" y="47"/>
                    <a:pt x="156" y="48"/>
                    <a:pt x="156" y="49"/>
                  </a:cubicBezTo>
                  <a:cubicBezTo>
                    <a:pt x="157" y="49"/>
                    <a:pt x="158" y="49"/>
                    <a:pt x="159" y="50"/>
                  </a:cubicBezTo>
                  <a:cubicBezTo>
                    <a:pt x="160" y="51"/>
                    <a:pt x="161" y="53"/>
                    <a:pt x="164" y="53"/>
                  </a:cubicBezTo>
                  <a:cubicBezTo>
                    <a:pt x="163" y="51"/>
                    <a:pt x="160" y="50"/>
                    <a:pt x="160" y="47"/>
                  </a:cubicBezTo>
                  <a:cubicBezTo>
                    <a:pt x="158" y="47"/>
                    <a:pt x="157" y="44"/>
                    <a:pt x="155" y="43"/>
                  </a:cubicBezTo>
                  <a:cubicBezTo>
                    <a:pt x="154" y="43"/>
                    <a:pt x="153" y="42"/>
                    <a:pt x="151" y="42"/>
                  </a:cubicBezTo>
                  <a:cubicBezTo>
                    <a:pt x="150" y="41"/>
                    <a:pt x="149" y="40"/>
                    <a:pt x="147" y="40"/>
                  </a:cubicBezTo>
                  <a:cubicBezTo>
                    <a:pt x="147" y="40"/>
                    <a:pt x="147" y="40"/>
                    <a:pt x="146" y="40"/>
                  </a:cubicBezTo>
                  <a:cubicBezTo>
                    <a:pt x="145" y="40"/>
                    <a:pt x="145" y="40"/>
                    <a:pt x="144" y="39"/>
                  </a:cubicBezTo>
                  <a:cubicBezTo>
                    <a:pt x="142" y="39"/>
                    <a:pt x="140" y="38"/>
                    <a:pt x="139" y="38"/>
                  </a:cubicBezTo>
                  <a:moveTo>
                    <a:pt x="163" y="39"/>
                  </a:moveTo>
                  <a:cubicBezTo>
                    <a:pt x="163" y="41"/>
                    <a:pt x="164" y="41"/>
                    <a:pt x="164" y="42"/>
                  </a:cubicBezTo>
                  <a:cubicBezTo>
                    <a:pt x="168" y="45"/>
                    <a:pt x="174" y="54"/>
                    <a:pt x="176" y="58"/>
                  </a:cubicBezTo>
                  <a:cubicBezTo>
                    <a:pt x="176" y="59"/>
                    <a:pt x="177" y="59"/>
                    <a:pt x="177" y="60"/>
                  </a:cubicBezTo>
                  <a:cubicBezTo>
                    <a:pt x="178" y="60"/>
                    <a:pt x="178" y="61"/>
                    <a:pt x="179" y="61"/>
                  </a:cubicBezTo>
                  <a:cubicBezTo>
                    <a:pt x="179" y="61"/>
                    <a:pt x="180" y="61"/>
                    <a:pt x="180" y="61"/>
                  </a:cubicBezTo>
                  <a:cubicBezTo>
                    <a:pt x="180" y="57"/>
                    <a:pt x="174" y="49"/>
                    <a:pt x="173" y="46"/>
                  </a:cubicBezTo>
                  <a:cubicBezTo>
                    <a:pt x="172" y="46"/>
                    <a:pt x="171" y="45"/>
                    <a:pt x="170" y="44"/>
                  </a:cubicBezTo>
                  <a:cubicBezTo>
                    <a:pt x="169" y="42"/>
                    <a:pt x="167" y="41"/>
                    <a:pt x="166" y="40"/>
                  </a:cubicBezTo>
                  <a:cubicBezTo>
                    <a:pt x="165" y="39"/>
                    <a:pt x="164" y="39"/>
                    <a:pt x="163" y="39"/>
                  </a:cubicBezTo>
                  <a:moveTo>
                    <a:pt x="127" y="42"/>
                  </a:moveTo>
                  <a:cubicBezTo>
                    <a:pt x="127" y="42"/>
                    <a:pt x="133" y="44"/>
                    <a:pt x="135" y="46"/>
                  </a:cubicBezTo>
                  <a:cubicBezTo>
                    <a:pt x="136" y="47"/>
                    <a:pt x="129" y="48"/>
                    <a:pt x="131" y="49"/>
                  </a:cubicBezTo>
                  <a:cubicBezTo>
                    <a:pt x="134" y="50"/>
                    <a:pt x="137" y="49"/>
                    <a:pt x="140" y="48"/>
                  </a:cubicBezTo>
                  <a:cubicBezTo>
                    <a:pt x="143" y="49"/>
                    <a:pt x="145" y="49"/>
                    <a:pt x="147" y="51"/>
                  </a:cubicBezTo>
                  <a:cubicBezTo>
                    <a:pt x="152" y="52"/>
                    <a:pt x="155" y="55"/>
                    <a:pt x="158" y="57"/>
                  </a:cubicBezTo>
                  <a:cubicBezTo>
                    <a:pt x="159" y="57"/>
                    <a:pt x="160" y="60"/>
                    <a:pt x="160" y="60"/>
                  </a:cubicBezTo>
                  <a:cubicBezTo>
                    <a:pt x="164" y="63"/>
                    <a:pt x="168" y="67"/>
                    <a:pt x="171" y="71"/>
                  </a:cubicBezTo>
                  <a:cubicBezTo>
                    <a:pt x="172" y="71"/>
                    <a:pt x="173" y="72"/>
                    <a:pt x="173" y="72"/>
                  </a:cubicBezTo>
                  <a:cubicBezTo>
                    <a:pt x="174" y="72"/>
                    <a:pt x="174" y="71"/>
                    <a:pt x="175" y="71"/>
                  </a:cubicBezTo>
                  <a:cubicBezTo>
                    <a:pt x="174" y="70"/>
                    <a:pt x="174" y="67"/>
                    <a:pt x="170" y="63"/>
                  </a:cubicBezTo>
                  <a:cubicBezTo>
                    <a:pt x="166" y="60"/>
                    <a:pt x="164" y="56"/>
                    <a:pt x="160" y="54"/>
                  </a:cubicBezTo>
                  <a:cubicBezTo>
                    <a:pt x="159" y="53"/>
                    <a:pt x="159" y="54"/>
                    <a:pt x="159" y="53"/>
                  </a:cubicBezTo>
                  <a:cubicBezTo>
                    <a:pt x="157" y="52"/>
                    <a:pt x="155" y="50"/>
                    <a:pt x="152" y="49"/>
                  </a:cubicBezTo>
                  <a:cubicBezTo>
                    <a:pt x="150" y="48"/>
                    <a:pt x="147" y="48"/>
                    <a:pt x="145" y="46"/>
                  </a:cubicBezTo>
                  <a:cubicBezTo>
                    <a:pt x="143" y="46"/>
                    <a:pt x="141" y="46"/>
                    <a:pt x="139" y="44"/>
                  </a:cubicBezTo>
                  <a:cubicBezTo>
                    <a:pt x="135" y="44"/>
                    <a:pt x="132" y="42"/>
                    <a:pt x="127" y="42"/>
                  </a:cubicBezTo>
                  <a:moveTo>
                    <a:pt x="130" y="52"/>
                  </a:moveTo>
                  <a:cubicBezTo>
                    <a:pt x="134" y="52"/>
                    <a:pt x="138" y="53"/>
                    <a:pt x="143" y="53"/>
                  </a:cubicBezTo>
                  <a:cubicBezTo>
                    <a:pt x="144" y="53"/>
                    <a:pt x="145" y="53"/>
                    <a:pt x="145" y="54"/>
                  </a:cubicBezTo>
                  <a:cubicBezTo>
                    <a:pt x="147" y="54"/>
                    <a:pt x="149" y="55"/>
                    <a:pt x="150" y="55"/>
                  </a:cubicBezTo>
                  <a:cubicBezTo>
                    <a:pt x="151" y="56"/>
                    <a:pt x="152" y="57"/>
                    <a:pt x="153" y="57"/>
                  </a:cubicBezTo>
                  <a:cubicBezTo>
                    <a:pt x="154" y="55"/>
                    <a:pt x="151" y="55"/>
                    <a:pt x="150" y="54"/>
                  </a:cubicBezTo>
                  <a:cubicBezTo>
                    <a:pt x="149" y="54"/>
                    <a:pt x="149" y="53"/>
                    <a:pt x="148" y="53"/>
                  </a:cubicBezTo>
                  <a:cubicBezTo>
                    <a:pt x="148" y="53"/>
                    <a:pt x="147" y="53"/>
                    <a:pt x="146" y="52"/>
                  </a:cubicBezTo>
                  <a:cubicBezTo>
                    <a:pt x="143" y="51"/>
                    <a:pt x="140" y="51"/>
                    <a:pt x="137" y="50"/>
                  </a:cubicBezTo>
                  <a:cubicBezTo>
                    <a:pt x="135" y="50"/>
                    <a:pt x="134" y="51"/>
                    <a:pt x="132" y="51"/>
                  </a:cubicBezTo>
                  <a:cubicBezTo>
                    <a:pt x="131" y="51"/>
                    <a:pt x="130" y="50"/>
                    <a:pt x="130" y="52"/>
                  </a:cubicBezTo>
                  <a:moveTo>
                    <a:pt x="164" y="52"/>
                  </a:moveTo>
                  <a:cubicBezTo>
                    <a:pt x="163" y="54"/>
                    <a:pt x="166" y="57"/>
                    <a:pt x="167" y="58"/>
                  </a:cubicBezTo>
                  <a:cubicBezTo>
                    <a:pt x="167" y="58"/>
                    <a:pt x="169" y="62"/>
                    <a:pt x="170" y="61"/>
                  </a:cubicBezTo>
                  <a:cubicBezTo>
                    <a:pt x="170" y="59"/>
                    <a:pt x="166" y="54"/>
                    <a:pt x="165" y="52"/>
                  </a:cubicBezTo>
                  <a:cubicBezTo>
                    <a:pt x="164" y="52"/>
                    <a:pt x="164" y="52"/>
                    <a:pt x="164" y="52"/>
                  </a:cubicBezTo>
                  <a:moveTo>
                    <a:pt x="133" y="54"/>
                  </a:moveTo>
                  <a:cubicBezTo>
                    <a:pt x="134" y="54"/>
                    <a:pt x="134" y="55"/>
                    <a:pt x="135" y="55"/>
                  </a:cubicBezTo>
                  <a:cubicBezTo>
                    <a:pt x="136" y="55"/>
                    <a:pt x="137" y="55"/>
                    <a:pt x="139" y="56"/>
                  </a:cubicBezTo>
                  <a:cubicBezTo>
                    <a:pt x="140" y="56"/>
                    <a:pt x="140" y="56"/>
                    <a:pt x="141" y="56"/>
                  </a:cubicBezTo>
                  <a:cubicBezTo>
                    <a:pt x="142" y="56"/>
                    <a:pt x="143" y="57"/>
                    <a:pt x="143" y="57"/>
                  </a:cubicBezTo>
                  <a:cubicBezTo>
                    <a:pt x="144" y="57"/>
                    <a:pt x="145" y="57"/>
                    <a:pt x="146" y="58"/>
                  </a:cubicBezTo>
                  <a:cubicBezTo>
                    <a:pt x="146" y="58"/>
                    <a:pt x="147" y="58"/>
                    <a:pt x="148" y="59"/>
                  </a:cubicBezTo>
                  <a:cubicBezTo>
                    <a:pt x="149" y="59"/>
                    <a:pt x="149" y="59"/>
                    <a:pt x="150" y="60"/>
                  </a:cubicBezTo>
                  <a:cubicBezTo>
                    <a:pt x="151" y="60"/>
                    <a:pt x="153" y="62"/>
                    <a:pt x="155" y="62"/>
                  </a:cubicBezTo>
                  <a:cubicBezTo>
                    <a:pt x="155" y="63"/>
                    <a:pt x="156" y="63"/>
                    <a:pt x="156" y="63"/>
                  </a:cubicBezTo>
                  <a:cubicBezTo>
                    <a:pt x="159" y="68"/>
                    <a:pt x="166" y="75"/>
                    <a:pt x="169" y="80"/>
                  </a:cubicBezTo>
                  <a:cubicBezTo>
                    <a:pt x="170" y="80"/>
                    <a:pt x="172" y="84"/>
                    <a:pt x="173" y="83"/>
                  </a:cubicBezTo>
                  <a:cubicBezTo>
                    <a:pt x="173" y="82"/>
                    <a:pt x="170" y="69"/>
                    <a:pt x="162" y="65"/>
                  </a:cubicBezTo>
                  <a:cubicBezTo>
                    <a:pt x="162" y="65"/>
                    <a:pt x="163" y="65"/>
                    <a:pt x="163" y="65"/>
                  </a:cubicBezTo>
                  <a:cubicBezTo>
                    <a:pt x="160" y="63"/>
                    <a:pt x="157" y="61"/>
                    <a:pt x="154" y="59"/>
                  </a:cubicBezTo>
                  <a:cubicBezTo>
                    <a:pt x="153" y="59"/>
                    <a:pt x="154" y="58"/>
                    <a:pt x="154" y="58"/>
                  </a:cubicBezTo>
                  <a:cubicBezTo>
                    <a:pt x="149" y="57"/>
                    <a:pt x="143" y="55"/>
                    <a:pt x="138" y="53"/>
                  </a:cubicBezTo>
                  <a:cubicBezTo>
                    <a:pt x="136" y="53"/>
                    <a:pt x="134" y="53"/>
                    <a:pt x="132" y="53"/>
                  </a:cubicBezTo>
                  <a:cubicBezTo>
                    <a:pt x="131" y="53"/>
                    <a:pt x="133" y="54"/>
                    <a:pt x="133" y="54"/>
                  </a:cubicBezTo>
                  <a:moveTo>
                    <a:pt x="130" y="59"/>
                  </a:moveTo>
                  <a:cubicBezTo>
                    <a:pt x="131" y="59"/>
                    <a:pt x="133" y="60"/>
                    <a:pt x="134" y="60"/>
                  </a:cubicBezTo>
                  <a:cubicBezTo>
                    <a:pt x="135" y="60"/>
                    <a:pt x="135" y="60"/>
                    <a:pt x="136" y="61"/>
                  </a:cubicBezTo>
                  <a:cubicBezTo>
                    <a:pt x="138" y="61"/>
                    <a:pt x="137" y="60"/>
                    <a:pt x="139" y="61"/>
                  </a:cubicBezTo>
                  <a:cubicBezTo>
                    <a:pt x="141" y="62"/>
                    <a:pt x="143" y="63"/>
                    <a:pt x="146" y="65"/>
                  </a:cubicBezTo>
                  <a:cubicBezTo>
                    <a:pt x="149" y="65"/>
                    <a:pt x="150" y="68"/>
                    <a:pt x="153" y="69"/>
                  </a:cubicBezTo>
                  <a:cubicBezTo>
                    <a:pt x="155" y="71"/>
                    <a:pt x="158" y="72"/>
                    <a:pt x="160" y="75"/>
                  </a:cubicBezTo>
                  <a:cubicBezTo>
                    <a:pt x="163" y="77"/>
                    <a:pt x="167" y="89"/>
                    <a:pt x="171" y="90"/>
                  </a:cubicBezTo>
                  <a:cubicBezTo>
                    <a:pt x="171" y="86"/>
                    <a:pt x="164" y="75"/>
                    <a:pt x="162" y="73"/>
                  </a:cubicBezTo>
                  <a:cubicBezTo>
                    <a:pt x="162" y="73"/>
                    <a:pt x="161" y="73"/>
                    <a:pt x="161" y="73"/>
                  </a:cubicBezTo>
                  <a:cubicBezTo>
                    <a:pt x="161" y="72"/>
                    <a:pt x="160" y="72"/>
                    <a:pt x="161" y="71"/>
                  </a:cubicBezTo>
                  <a:cubicBezTo>
                    <a:pt x="160" y="71"/>
                    <a:pt x="160" y="71"/>
                    <a:pt x="159" y="70"/>
                  </a:cubicBezTo>
                  <a:cubicBezTo>
                    <a:pt x="157" y="68"/>
                    <a:pt x="156" y="66"/>
                    <a:pt x="153" y="65"/>
                  </a:cubicBezTo>
                  <a:cubicBezTo>
                    <a:pt x="151" y="63"/>
                    <a:pt x="149" y="62"/>
                    <a:pt x="147" y="61"/>
                  </a:cubicBezTo>
                  <a:cubicBezTo>
                    <a:pt x="145" y="59"/>
                    <a:pt x="142" y="58"/>
                    <a:pt x="140" y="58"/>
                  </a:cubicBezTo>
                  <a:cubicBezTo>
                    <a:pt x="136" y="57"/>
                    <a:pt x="133" y="57"/>
                    <a:pt x="129" y="57"/>
                  </a:cubicBezTo>
                  <a:cubicBezTo>
                    <a:pt x="129" y="57"/>
                    <a:pt x="130" y="59"/>
                    <a:pt x="130" y="59"/>
                  </a:cubicBezTo>
                  <a:moveTo>
                    <a:pt x="128" y="63"/>
                  </a:moveTo>
                  <a:cubicBezTo>
                    <a:pt x="133" y="64"/>
                    <a:pt x="137" y="65"/>
                    <a:pt x="141" y="67"/>
                  </a:cubicBezTo>
                  <a:cubicBezTo>
                    <a:pt x="142" y="67"/>
                    <a:pt x="143" y="68"/>
                    <a:pt x="144" y="69"/>
                  </a:cubicBezTo>
                  <a:cubicBezTo>
                    <a:pt x="146" y="70"/>
                    <a:pt x="148" y="72"/>
                    <a:pt x="149" y="70"/>
                  </a:cubicBezTo>
                  <a:cubicBezTo>
                    <a:pt x="150" y="67"/>
                    <a:pt x="145" y="68"/>
                    <a:pt x="145" y="66"/>
                  </a:cubicBezTo>
                  <a:cubicBezTo>
                    <a:pt x="143" y="65"/>
                    <a:pt x="142" y="64"/>
                    <a:pt x="139" y="63"/>
                  </a:cubicBezTo>
                  <a:cubicBezTo>
                    <a:pt x="139" y="63"/>
                    <a:pt x="139" y="63"/>
                    <a:pt x="139" y="62"/>
                  </a:cubicBezTo>
                  <a:cubicBezTo>
                    <a:pt x="137" y="63"/>
                    <a:pt x="135" y="61"/>
                    <a:pt x="133" y="62"/>
                  </a:cubicBezTo>
                  <a:lnTo>
                    <a:pt x="128" y="63"/>
                  </a:lnTo>
                  <a:close/>
                  <a:moveTo>
                    <a:pt x="128" y="67"/>
                  </a:moveTo>
                  <a:cubicBezTo>
                    <a:pt x="135" y="68"/>
                    <a:pt x="138" y="71"/>
                    <a:pt x="143" y="73"/>
                  </a:cubicBezTo>
                  <a:cubicBezTo>
                    <a:pt x="146" y="78"/>
                    <a:pt x="150" y="84"/>
                    <a:pt x="151" y="90"/>
                  </a:cubicBezTo>
                  <a:cubicBezTo>
                    <a:pt x="152" y="94"/>
                    <a:pt x="155" y="108"/>
                    <a:pt x="156" y="112"/>
                  </a:cubicBezTo>
                  <a:cubicBezTo>
                    <a:pt x="156" y="114"/>
                    <a:pt x="156" y="116"/>
                    <a:pt x="157" y="116"/>
                  </a:cubicBezTo>
                  <a:cubicBezTo>
                    <a:pt x="158" y="115"/>
                    <a:pt x="158" y="111"/>
                    <a:pt x="158" y="110"/>
                  </a:cubicBezTo>
                  <a:cubicBezTo>
                    <a:pt x="160" y="103"/>
                    <a:pt x="155" y="95"/>
                    <a:pt x="154" y="93"/>
                  </a:cubicBezTo>
                  <a:cubicBezTo>
                    <a:pt x="153" y="88"/>
                    <a:pt x="151" y="85"/>
                    <a:pt x="150" y="81"/>
                  </a:cubicBezTo>
                  <a:cubicBezTo>
                    <a:pt x="151" y="82"/>
                    <a:pt x="152" y="83"/>
                    <a:pt x="153" y="84"/>
                  </a:cubicBezTo>
                  <a:cubicBezTo>
                    <a:pt x="154" y="86"/>
                    <a:pt x="154" y="89"/>
                    <a:pt x="156" y="91"/>
                  </a:cubicBezTo>
                  <a:cubicBezTo>
                    <a:pt x="156" y="91"/>
                    <a:pt x="156" y="92"/>
                    <a:pt x="156" y="92"/>
                  </a:cubicBezTo>
                  <a:cubicBezTo>
                    <a:pt x="156" y="92"/>
                    <a:pt x="157" y="93"/>
                    <a:pt x="157" y="93"/>
                  </a:cubicBezTo>
                  <a:cubicBezTo>
                    <a:pt x="157" y="95"/>
                    <a:pt x="158" y="102"/>
                    <a:pt x="160" y="104"/>
                  </a:cubicBezTo>
                  <a:cubicBezTo>
                    <a:pt x="161" y="104"/>
                    <a:pt x="162" y="106"/>
                    <a:pt x="163" y="106"/>
                  </a:cubicBezTo>
                  <a:cubicBezTo>
                    <a:pt x="163" y="103"/>
                    <a:pt x="160" y="92"/>
                    <a:pt x="158" y="90"/>
                  </a:cubicBezTo>
                  <a:cubicBezTo>
                    <a:pt x="158" y="86"/>
                    <a:pt x="155" y="84"/>
                    <a:pt x="154" y="81"/>
                  </a:cubicBezTo>
                  <a:cubicBezTo>
                    <a:pt x="153" y="79"/>
                    <a:pt x="151" y="77"/>
                    <a:pt x="150" y="75"/>
                  </a:cubicBezTo>
                  <a:cubicBezTo>
                    <a:pt x="148" y="74"/>
                    <a:pt x="147" y="72"/>
                    <a:pt x="145" y="71"/>
                  </a:cubicBezTo>
                  <a:cubicBezTo>
                    <a:pt x="143" y="70"/>
                    <a:pt x="141" y="69"/>
                    <a:pt x="139" y="68"/>
                  </a:cubicBezTo>
                  <a:cubicBezTo>
                    <a:pt x="137" y="67"/>
                    <a:pt x="134" y="66"/>
                    <a:pt x="132" y="65"/>
                  </a:cubicBezTo>
                  <a:cubicBezTo>
                    <a:pt x="131" y="66"/>
                    <a:pt x="131" y="66"/>
                    <a:pt x="130" y="66"/>
                  </a:cubicBezTo>
                  <a:lnTo>
                    <a:pt x="128" y="67"/>
                  </a:lnTo>
                  <a:close/>
                  <a:moveTo>
                    <a:pt x="171" y="72"/>
                  </a:moveTo>
                  <a:cubicBezTo>
                    <a:pt x="171" y="73"/>
                    <a:pt x="171" y="74"/>
                    <a:pt x="172" y="75"/>
                  </a:cubicBezTo>
                  <a:cubicBezTo>
                    <a:pt x="173" y="75"/>
                    <a:pt x="173" y="75"/>
                    <a:pt x="174" y="75"/>
                  </a:cubicBezTo>
                  <a:cubicBezTo>
                    <a:pt x="175" y="74"/>
                    <a:pt x="174" y="72"/>
                    <a:pt x="171" y="72"/>
                  </a:cubicBezTo>
                  <a:moveTo>
                    <a:pt x="134" y="74"/>
                  </a:moveTo>
                  <a:cubicBezTo>
                    <a:pt x="138" y="76"/>
                    <a:pt x="140" y="80"/>
                    <a:pt x="139" y="83"/>
                  </a:cubicBezTo>
                  <a:cubicBezTo>
                    <a:pt x="140" y="84"/>
                    <a:pt x="140" y="84"/>
                    <a:pt x="140" y="84"/>
                  </a:cubicBezTo>
                  <a:cubicBezTo>
                    <a:pt x="140" y="85"/>
                    <a:pt x="140" y="86"/>
                    <a:pt x="140" y="86"/>
                  </a:cubicBezTo>
                  <a:cubicBezTo>
                    <a:pt x="141" y="86"/>
                    <a:pt x="141" y="86"/>
                    <a:pt x="141" y="86"/>
                  </a:cubicBezTo>
                  <a:cubicBezTo>
                    <a:pt x="142" y="84"/>
                    <a:pt x="141" y="81"/>
                    <a:pt x="141" y="79"/>
                  </a:cubicBezTo>
                  <a:cubicBezTo>
                    <a:pt x="144" y="81"/>
                    <a:pt x="144" y="86"/>
                    <a:pt x="146" y="90"/>
                  </a:cubicBezTo>
                  <a:cubicBezTo>
                    <a:pt x="146" y="93"/>
                    <a:pt x="146" y="96"/>
                    <a:pt x="147" y="99"/>
                  </a:cubicBezTo>
                  <a:cubicBezTo>
                    <a:pt x="147" y="103"/>
                    <a:pt x="147" y="123"/>
                    <a:pt x="147" y="128"/>
                  </a:cubicBezTo>
                  <a:cubicBezTo>
                    <a:pt x="147" y="128"/>
                    <a:pt x="149" y="129"/>
                    <a:pt x="149" y="129"/>
                  </a:cubicBezTo>
                  <a:cubicBezTo>
                    <a:pt x="151" y="128"/>
                    <a:pt x="151" y="110"/>
                    <a:pt x="151" y="107"/>
                  </a:cubicBezTo>
                  <a:cubicBezTo>
                    <a:pt x="151" y="104"/>
                    <a:pt x="151" y="102"/>
                    <a:pt x="150" y="99"/>
                  </a:cubicBezTo>
                  <a:cubicBezTo>
                    <a:pt x="150" y="98"/>
                    <a:pt x="150" y="98"/>
                    <a:pt x="149" y="98"/>
                  </a:cubicBezTo>
                  <a:cubicBezTo>
                    <a:pt x="149" y="96"/>
                    <a:pt x="149" y="94"/>
                    <a:pt x="149" y="92"/>
                  </a:cubicBezTo>
                  <a:cubicBezTo>
                    <a:pt x="149" y="91"/>
                    <a:pt x="148" y="89"/>
                    <a:pt x="148" y="88"/>
                  </a:cubicBezTo>
                  <a:cubicBezTo>
                    <a:pt x="147" y="85"/>
                    <a:pt x="146" y="83"/>
                    <a:pt x="145" y="81"/>
                  </a:cubicBezTo>
                  <a:cubicBezTo>
                    <a:pt x="145" y="81"/>
                    <a:pt x="145" y="80"/>
                    <a:pt x="144" y="80"/>
                  </a:cubicBezTo>
                  <a:cubicBezTo>
                    <a:pt x="144" y="79"/>
                    <a:pt x="143" y="78"/>
                    <a:pt x="143" y="77"/>
                  </a:cubicBezTo>
                  <a:cubicBezTo>
                    <a:pt x="143" y="77"/>
                    <a:pt x="142" y="76"/>
                    <a:pt x="142" y="75"/>
                  </a:cubicBezTo>
                  <a:cubicBezTo>
                    <a:pt x="141" y="75"/>
                    <a:pt x="141" y="76"/>
                    <a:pt x="141" y="75"/>
                  </a:cubicBezTo>
                  <a:cubicBezTo>
                    <a:pt x="139" y="74"/>
                    <a:pt x="138" y="72"/>
                    <a:pt x="136" y="71"/>
                  </a:cubicBezTo>
                  <a:cubicBezTo>
                    <a:pt x="136" y="71"/>
                    <a:pt x="135" y="71"/>
                    <a:pt x="135" y="71"/>
                  </a:cubicBezTo>
                  <a:cubicBezTo>
                    <a:pt x="134" y="70"/>
                    <a:pt x="132" y="69"/>
                    <a:pt x="131" y="69"/>
                  </a:cubicBezTo>
                  <a:lnTo>
                    <a:pt x="134" y="74"/>
                  </a:lnTo>
                  <a:close/>
                  <a:moveTo>
                    <a:pt x="156" y="80"/>
                  </a:moveTo>
                  <a:cubicBezTo>
                    <a:pt x="157" y="81"/>
                    <a:pt x="158" y="82"/>
                    <a:pt x="159" y="84"/>
                  </a:cubicBezTo>
                  <a:cubicBezTo>
                    <a:pt x="159" y="84"/>
                    <a:pt x="159" y="85"/>
                    <a:pt x="159" y="85"/>
                  </a:cubicBezTo>
                  <a:cubicBezTo>
                    <a:pt x="160" y="87"/>
                    <a:pt x="164" y="92"/>
                    <a:pt x="165" y="93"/>
                  </a:cubicBezTo>
                  <a:cubicBezTo>
                    <a:pt x="166" y="94"/>
                    <a:pt x="166" y="95"/>
                    <a:pt x="166" y="96"/>
                  </a:cubicBezTo>
                  <a:cubicBezTo>
                    <a:pt x="167" y="94"/>
                    <a:pt x="167" y="92"/>
                    <a:pt x="167" y="90"/>
                  </a:cubicBezTo>
                  <a:cubicBezTo>
                    <a:pt x="166" y="89"/>
                    <a:pt x="163" y="86"/>
                    <a:pt x="163" y="84"/>
                  </a:cubicBezTo>
                  <a:cubicBezTo>
                    <a:pt x="161" y="81"/>
                    <a:pt x="159" y="79"/>
                    <a:pt x="158" y="76"/>
                  </a:cubicBezTo>
                  <a:cubicBezTo>
                    <a:pt x="157" y="76"/>
                    <a:pt x="157" y="76"/>
                    <a:pt x="156" y="76"/>
                  </a:cubicBezTo>
                  <a:cubicBezTo>
                    <a:pt x="156" y="72"/>
                    <a:pt x="151" y="71"/>
                    <a:pt x="150" y="69"/>
                  </a:cubicBezTo>
                  <a:cubicBezTo>
                    <a:pt x="148" y="70"/>
                    <a:pt x="151" y="73"/>
                    <a:pt x="152" y="74"/>
                  </a:cubicBezTo>
                  <a:cubicBezTo>
                    <a:pt x="154" y="75"/>
                    <a:pt x="156" y="77"/>
                    <a:pt x="156" y="80"/>
                  </a:cubicBezTo>
                  <a:moveTo>
                    <a:pt x="135" y="96"/>
                  </a:moveTo>
                  <a:cubicBezTo>
                    <a:pt x="135" y="96"/>
                    <a:pt x="135" y="96"/>
                    <a:pt x="135" y="95"/>
                  </a:cubicBezTo>
                  <a:cubicBezTo>
                    <a:pt x="136" y="95"/>
                    <a:pt x="136" y="94"/>
                    <a:pt x="136" y="93"/>
                  </a:cubicBezTo>
                  <a:cubicBezTo>
                    <a:pt x="136" y="92"/>
                    <a:pt x="137" y="92"/>
                    <a:pt x="137" y="92"/>
                  </a:cubicBezTo>
                  <a:cubicBezTo>
                    <a:pt x="137" y="91"/>
                    <a:pt x="137" y="90"/>
                    <a:pt x="137" y="90"/>
                  </a:cubicBezTo>
                  <a:cubicBezTo>
                    <a:pt x="137" y="89"/>
                    <a:pt x="138" y="89"/>
                    <a:pt x="138" y="88"/>
                  </a:cubicBezTo>
                  <a:cubicBezTo>
                    <a:pt x="138" y="88"/>
                    <a:pt x="137" y="87"/>
                    <a:pt x="137" y="87"/>
                  </a:cubicBezTo>
                  <a:cubicBezTo>
                    <a:pt x="137" y="86"/>
                    <a:pt x="138" y="85"/>
                    <a:pt x="138" y="85"/>
                  </a:cubicBezTo>
                  <a:cubicBezTo>
                    <a:pt x="138" y="84"/>
                    <a:pt x="138" y="84"/>
                    <a:pt x="138" y="83"/>
                  </a:cubicBezTo>
                  <a:cubicBezTo>
                    <a:pt x="137" y="82"/>
                    <a:pt x="137" y="79"/>
                    <a:pt x="136" y="77"/>
                  </a:cubicBezTo>
                  <a:cubicBezTo>
                    <a:pt x="135" y="76"/>
                    <a:pt x="133" y="75"/>
                    <a:pt x="132" y="74"/>
                  </a:cubicBezTo>
                  <a:cubicBezTo>
                    <a:pt x="136" y="79"/>
                    <a:pt x="135" y="83"/>
                    <a:pt x="135" y="83"/>
                  </a:cubicBezTo>
                  <a:lnTo>
                    <a:pt x="135" y="96"/>
                  </a:lnTo>
                  <a:close/>
                  <a:moveTo>
                    <a:pt x="162" y="93"/>
                  </a:moveTo>
                  <a:cubicBezTo>
                    <a:pt x="162" y="94"/>
                    <a:pt x="162" y="97"/>
                    <a:pt x="164" y="98"/>
                  </a:cubicBezTo>
                  <a:cubicBezTo>
                    <a:pt x="165" y="96"/>
                    <a:pt x="164" y="93"/>
                    <a:pt x="162" y="93"/>
                  </a:cubicBezTo>
                  <a:moveTo>
                    <a:pt x="135" y="109"/>
                  </a:moveTo>
                  <a:cubicBezTo>
                    <a:pt x="135" y="109"/>
                    <a:pt x="138" y="108"/>
                    <a:pt x="138" y="107"/>
                  </a:cubicBezTo>
                  <a:cubicBezTo>
                    <a:pt x="140" y="100"/>
                    <a:pt x="142" y="96"/>
                    <a:pt x="141" y="87"/>
                  </a:cubicBezTo>
                  <a:cubicBezTo>
                    <a:pt x="141" y="87"/>
                    <a:pt x="141" y="87"/>
                    <a:pt x="141" y="87"/>
                  </a:cubicBezTo>
                  <a:cubicBezTo>
                    <a:pt x="140" y="86"/>
                    <a:pt x="139" y="90"/>
                    <a:pt x="138" y="90"/>
                  </a:cubicBezTo>
                  <a:cubicBezTo>
                    <a:pt x="138" y="97"/>
                    <a:pt x="138" y="102"/>
                    <a:pt x="135" y="109"/>
                  </a:cubicBezTo>
                  <a:moveTo>
                    <a:pt x="143" y="91"/>
                  </a:moveTo>
                  <a:cubicBezTo>
                    <a:pt x="142" y="93"/>
                    <a:pt x="143" y="94"/>
                    <a:pt x="142" y="96"/>
                  </a:cubicBezTo>
                  <a:cubicBezTo>
                    <a:pt x="142" y="100"/>
                    <a:pt x="138" y="122"/>
                    <a:pt x="138" y="126"/>
                  </a:cubicBezTo>
                  <a:cubicBezTo>
                    <a:pt x="140" y="128"/>
                    <a:pt x="142" y="105"/>
                    <a:pt x="143" y="104"/>
                  </a:cubicBezTo>
                  <a:cubicBezTo>
                    <a:pt x="144" y="108"/>
                    <a:pt x="140" y="134"/>
                    <a:pt x="140" y="138"/>
                  </a:cubicBezTo>
                  <a:cubicBezTo>
                    <a:pt x="139" y="138"/>
                    <a:pt x="139" y="140"/>
                    <a:pt x="140" y="140"/>
                  </a:cubicBezTo>
                  <a:cubicBezTo>
                    <a:pt x="141" y="140"/>
                    <a:pt x="142" y="138"/>
                    <a:pt x="143" y="137"/>
                  </a:cubicBezTo>
                  <a:cubicBezTo>
                    <a:pt x="148" y="126"/>
                    <a:pt x="145" y="112"/>
                    <a:pt x="145" y="109"/>
                  </a:cubicBezTo>
                  <a:cubicBezTo>
                    <a:pt x="146" y="107"/>
                    <a:pt x="146" y="105"/>
                    <a:pt x="146" y="102"/>
                  </a:cubicBezTo>
                  <a:cubicBezTo>
                    <a:pt x="146" y="102"/>
                    <a:pt x="145" y="101"/>
                    <a:pt x="145" y="100"/>
                  </a:cubicBezTo>
                  <a:cubicBezTo>
                    <a:pt x="145" y="97"/>
                    <a:pt x="145" y="94"/>
                    <a:pt x="144" y="92"/>
                  </a:cubicBezTo>
                  <a:cubicBezTo>
                    <a:pt x="144" y="91"/>
                    <a:pt x="144" y="91"/>
                    <a:pt x="144" y="91"/>
                  </a:cubicBezTo>
                  <a:cubicBezTo>
                    <a:pt x="143" y="91"/>
                    <a:pt x="143" y="91"/>
                    <a:pt x="143" y="91"/>
                  </a:cubicBezTo>
                  <a:moveTo>
                    <a:pt x="151" y="97"/>
                  </a:moveTo>
                  <a:cubicBezTo>
                    <a:pt x="151" y="99"/>
                    <a:pt x="151" y="119"/>
                    <a:pt x="154" y="120"/>
                  </a:cubicBezTo>
                  <a:cubicBezTo>
                    <a:pt x="155" y="119"/>
                    <a:pt x="153" y="99"/>
                    <a:pt x="152" y="97"/>
                  </a:cubicBezTo>
                  <a:cubicBezTo>
                    <a:pt x="152" y="97"/>
                    <a:pt x="152" y="98"/>
                    <a:pt x="151" y="97"/>
                  </a:cubicBezTo>
                </a:path>
              </a:pathLst>
            </a:custGeom>
            <a:solidFill>
              <a:srgbClr val="3C3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a:extLst>
                <a:ext uri="{FF2B5EF4-FFF2-40B4-BE49-F238E27FC236}">
                  <a16:creationId xmlns:a16="http://schemas.microsoft.com/office/drawing/2014/main" id="{BAC33947-8ACB-4D29-9695-4356016DD812}"/>
                </a:ext>
              </a:extLst>
            </p:cNvPr>
            <p:cNvSpPr>
              <a:spLocks noEditPoints="1"/>
            </p:cNvSpPr>
            <p:nvPr userDrawn="1"/>
          </p:nvSpPr>
          <p:spPr bwMode="auto">
            <a:xfrm>
              <a:off x="11774488" y="5338763"/>
              <a:ext cx="206375" cy="90488"/>
            </a:xfrm>
            <a:custGeom>
              <a:avLst/>
              <a:gdLst>
                <a:gd name="T0" fmla="*/ 107 w 107"/>
                <a:gd name="T1" fmla="*/ 47 h 47"/>
                <a:gd name="T2" fmla="*/ 99 w 107"/>
                <a:gd name="T3" fmla="*/ 47 h 47"/>
                <a:gd name="T4" fmla="*/ 99 w 107"/>
                <a:gd name="T5" fmla="*/ 0 h 47"/>
                <a:gd name="T6" fmla="*/ 107 w 107"/>
                <a:gd name="T7" fmla="*/ 0 h 47"/>
                <a:gd name="T8" fmla="*/ 107 w 107"/>
                <a:gd name="T9" fmla="*/ 47 h 47"/>
                <a:gd name="T10" fmla="*/ 56 w 107"/>
                <a:gd name="T11" fmla="*/ 47 h 47"/>
                <a:gd name="T12" fmla="*/ 69 w 107"/>
                <a:gd name="T13" fmla="*/ 47 h 47"/>
                <a:gd name="T14" fmla="*/ 86 w 107"/>
                <a:gd name="T15" fmla="*/ 40 h 47"/>
                <a:gd name="T16" fmla="*/ 92 w 107"/>
                <a:gd name="T17" fmla="*/ 23 h 47"/>
                <a:gd name="T18" fmla="*/ 86 w 107"/>
                <a:gd name="T19" fmla="*/ 7 h 47"/>
                <a:gd name="T20" fmla="*/ 69 w 107"/>
                <a:gd name="T21" fmla="*/ 0 h 47"/>
                <a:gd name="T22" fmla="*/ 56 w 107"/>
                <a:gd name="T23" fmla="*/ 0 h 47"/>
                <a:gd name="T24" fmla="*/ 56 w 107"/>
                <a:gd name="T25" fmla="*/ 47 h 47"/>
                <a:gd name="T26" fmla="*/ 64 w 107"/>
                <a:gd name="T27" fmla="*/ 7 h 47"/>
                <a:gd name="T28" fmla="*/ 67 w 107"/>
                <a:gd name="T29" fmla="*/ 7 h 47"/>
                <a:gd name="T30" fmla="*/ 84 w 107"/>
                <a:gd name="T31" fmla="*/ 23 h 47"/>
                <a:gd name="T32" fmla="*/ 67 w 107"/>
                <a:gd name="T33" fmla="*/ 40 h 47"/>
                <a:gd name="T34" fmla="*/ 64 w 107"/>
                <a:gd name="T35" fmla="*/ 40 h 47"/>
                <a:gd name="T36" fmla="*/ 64 w 107"/>
                <a:gd name="T37" fmla="*/ 7 h 47"/>
                <a:gd name="T38" fmla="*/ 26 w 107"/>
                <a:gd name="T39" fmla="*/ 31 h 47"/>
                <a:gd name="T40" fmla="*/ 14 w 107"/>
                <a:gd name="T41" fmla="*/ 0 h 47"/>
                <a:gd name="T42" fmla="*/ 7 w 107"/>
                <a:gd name="T43" fmla="*/ 0 h 47"/>
                <a:gd name="T44" fmla="*/ 0 w 107"/>
                <a:gd name="T45" fmla="*/ 47 h 47"/>
                <a:gd name="T46" fmla="*/ 8 w 107"/>
                <a:gd name="T47" fmla="*/ 47 h 47"/>
                <a:gd name="T48" fmla="*/ 13 w 107"/>
                <a:gd name="T49" fmla="*/ 15 h 47"/>
                <a:gd name="T50" fmla="*/ 24 w 107"/>
                <a:gd name="T51" fmla="*/ 47 h 47"/>
                <a:gd name="T52" fmla="*/ 26 w 107"/>
                <a:gd name="T53" fmla="*/ 47 h 47"/>
                <a:gd name="T54" fmla="*/ 38 w 107"/>
                <a:gd name="T55" fmla="*/ 15 h 47"/>
                <a:gd name="T56" fmla="*/ 42 w 107"/>
                <a:gd name="T57" fmla="*/ 47 h 47"/>
                <a:gd name="T58" fmla="*/ 50 w 107"/>
                <a:gd name="T59" fmla="*/ 47 h 47"/>
                <a:gd name="T60" fmla="*/ 43 w 107"/>
                <a:gd name="T61" fmla="*/ 0 h 47"/>
                <a:gd name="T62" fmla="*/ 37 w 107"/>
                <a:gd name="T63" fmla="*/ 0 h 47"/>
                <a:gd name="T64" fmla="*/ 26 w 107"/>
                <a:gd name="T6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7">
                  <a:moveTo>
                    <a:pt x="107" y="47"/>
                  </a:moveTo>
                  <a:cubicBezTo>
                    <a:pt x="99" y="47"/>
                    <a:pt x="99" y="47"/>
                    <a:pt x="99" y="47"/>
                  </a:cubicBezTo>
                  <a:cubicBezTo>
                    <a:pt x="99" y="0"/>
                    <a:pt x="99" y="0"/>
                    <a:pt x="99" y="0"/>
                  </a:cubicBezTo>
                  <a:cubicBezTo>
                    <a:pt x="107" y="0"/>
                    <a:pt x="107" y="0"/>
                    <a:pt x="107" y="0"/>
                  </a:cubicBezTo>
                  <a:lnTo>
                    <a:pt x="107" y="47"/>
                  </a:lnTo>
                  <a:close/>
                  <a:moveTo>
                    <a:pt x="56" y="47"/>
                  </a:moveTo>
                  <a:cubicBezTo>
                    <a:pt x="69" y="47"/>
                    <a:pt x="69" y="47"/>
                    <a:pt x="69" y="47"/>
                  </a:cubicBezTo>
                  <a:cubicBezTo>
                    <a:pt x="76" y="47"/>
                    <a:pt x="82" y="45"/>
                    <a:pt x="86" y="40"/>
                  </a:cubicBezTo>
                  <a:cubicBezTo>
                    <a:pt x="90" y="36"/>
                    <a:pt x="92" y="30"/>
                    <a:pt x="92" y="23"/>
                  </a:cubicBezTo>
                  <a:cubicBezTo>
                    <a:pt x="92" y="17"/>
                    <a:pt x="90" y="11"/>
                    <a:pt x="86" y="7"/>
                  </a:cubicBezTo>
                  <a:cubicBezTo>
                    <a:pt x="82" y="2"/>
                    <a:pt x="76" y="0"/>
                    <a:pt x="69" y="0"/>
                  </a:cubicBezTo>
                  <a:cubicBezTo>
                    <a:pt x="56" y="0"/>
                    <a:pt x="56" y="0"/>
                    <a:pt x="56" y="0"/>
                  </a:cubicBezTo>
                  <a:lnTo>
                    <a:pt x="56" y="47"/>
                  </a:lnTo>
                  <a:close/>
                  <a:moveTo>
                    <a:pt x="64" y="7"/>
                  </a:moveTo>
                  <a:cubicBezTo>
                    <a:pt x="67" y="7"/>
                    <a:pt x="67" y="7"/>
                    <a:pt x="67" y="7"/>
                  </a:cubicBezTo>
                  <a:cubicBezTo>
                    <a:pt x="78" y="7"/>
                    <a:pt x="84" y="12"/>
                    <a:pt x="84" y="23"/>
                  </a:cubicBezTo>
                  <a:cubicBezTo>
                    <a:pt x="84" y="34"/>
                    <a:pt x="78" y="40"/>
                    <a:pt x="67" y="40"/>
                  </a:cubicBezTo>
                  <a:cubicBezTo>
                    <a:pt x="64" y="40"/>
                    <a:pt x="64" y="40"/>
                    <a:pt x="64" y="40"/>
                  </a:cubicBezTo>
                  <a:lnTo>
                    <a:pt x="64" y="7"/>
                  </a:lnTo>
                  <a:close/>
                  <a:moveTo>
                    <a:pt x="26" y="31"/>
                  </a:moveTo>
                  <a:cubicBezTo>
                    <a:pt x="14" y="0"/>
                    <a:pt x="14" y="0"/>
                    <a:pt x="14" y="0"/>
                  </a:cubicBezTo>
                  <a:cubicBezTo>
                    <a:pt x="7" y="0"/>
                    <a:pt x="7" y="0"/>
                    <a:pt x="7" y="0"/>
                  </a:cubicBezTo>
                  <a:cubicBezTo>
                    <a:pt x="0" y="47"/>
                    <a:pt x="0" y="47"/>
                    <a:pt x="0" y="47"/>
                  </a:cubicBezTo>
                  <a:cubicBezTo>
                    <a:pt x="8" y="47"/>
                    <a:pt x="8" y="47"/>
                    <a:pt x="8" y="47"/>
                  </a:cubicBezTo>
                  <a:cubicBezTo>
                    <a:pt x="13" y="15"/>
                    <a:pt x="13" y="15"/>
                    <a:pt x="13" y="15"/>
                  </a:cubicBezTo>
                  <a:cubicBezTo>
                    <a:pt x="24" y="47"/>
                    <a:pt x="24" y="47"/>
                    <a:pt x="24" y="47"/>
                  </a:cubicBezTo>
                  <a:cubicBezTo>
                    <a:pt x="26" y="47"/>
                    <a:pt x="26" y="47"/>
                    <a:pt x="26" y="47"/>
                  </a:cubicBezTo>
                  <a:cubicBezTo>
                    <a:pt x="38" y="15"/>
                    <a:pt x="38" y="15"/>
                    <a:pt x="38" y="15"/>
                  </a:cubicBezTo>
                  <a:cubicBezTo>
                    <a:pt x="42" y="47"/>
                    <a:pt x="42" y="47"/>
                    <a:pt x="42" y="47"/>
                  </a:cubicBezTo>
                  <a:cubicBezTo>
                    <a:pt x="50" y="47"/>
                    <a:pt x="50" y="47"/>
                    <a:pt x="50" y="47"/>
                  </a:cubicBezTo>
                  <a:cubicBezTo>
                    <a:pt x="43" y="0"/>
                    <a:pt x="43" y="0"/>
                    <a:pt x="43" y="0"/>
                  </a:cubicBezTo>
                  <a:cubicBezTo>
                    <a:pt x="37" y="0"/>
                    <a:pt x="37" y="0"/>
                    <a:pt x="37" y="0"/>
                  </a:cubicBezTo>
                  <a:lnTo>
                    <a:pt x="26" y="31"/>
                  </a:lnTo>
                  <a:close/>
                </a:path>
              </a:pathLst>
            </a:custGeom>
            <a:solidFill>
              <a:srgbClr val="3C3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588863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6"/>
            <a:ext cx="10515600" cy="711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i-FI"/>
              <a:t>Muokkaa ots. perustyyl. napsautt.</a:t>
            </a:r>
            <a:endParaRPr dirty="0"/>
          </a:p>
        </p:txBody>
      </p:sp>
      <p:sp>
        <p:nvSpPr>
          <p:cNvPr id="27" name="Google Shape;27;p4"/>
          <p:cNvSpPr txBox="1">
            <a:spLocks noGrp="1"/>
          </p:cNvSpPr>
          <p:nvPr>
            <p:ph type="body" idx="1"/>
          </p:nvPr>
        </p:nvSpPr>
        <p:spPr>
          <a:xfrm>
            <a:off x="838200" y="1076132"/>
            <a:ext cx="10515600" cy="5100831"/>
          </a:xfrm>
          <a:prstGeom prst="rect">
            <a:avLst/>
          </a:prstGeom>
          <a:noFill/>
          <a:ln>
            <a:noFill/>
          </a:ln>
        </p:spPr>
        <p:txBody>
          <a:bodyPr spcFirstLastPara="1" wrap="square" lIns="91425" tIns="45700" rIns="91425" bIns="45700" anchor="ctr" anchorCtr="0">
            <a:normAutofit/>
          </a:bodyPr>
          <a:lstStyle>
            <a:lvl1pPr marL="457200" lvl="0" indent="-472440" algn="l">
              <a:lnSpc>
                <a:spcPct val="90000"/>
              </a:lnSpc>
              <a:spcBef>
                <a:spcPts val="1000"/>
              </a:spcBef>
              <a:spcAft>
                <a:spcPts val="0"/>
              </a:spcAft>
              <a:buClr>
                <a:schemeClr val="dk1"/>
              </a:buClr>
              <a:buSzPts val="3840"/>
              <a:buFont typeface="Montserrat"/>
              <a:buChar char="»"/>
              <a:defRPr sz="4800"/>
            </a:lvl1pPr>
            <a:lvl2pPr marL="914400" lvl="1" indent="-2160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fi-FI"/>
              <a:t>Muokkaa tekstin perustyylejä napsauttamalla</a:t>
            </a:r>
          </a:p>
        </p:txBody>
      </p:sp>
      <p:sp>
        <p:nvSpPr>
          <p:cNvPr id="6" name="Text Placeholder 2">
            <a:extLst>
              <a:ext uri="{FF2B5EF4-FFF2-40B4-BE49-F238E27FC236}">
                <a16:creationId xmlns:a16="http://schemas.microsoft.com/office/drawing/2014/main" id="{6EB0425D-AA35-7F49-9D46-C0E005F429DB}"/>
              </a:ext>
            </a:extLst>
          </p:cNvPr>
          <p:cNvSpPr>
            <a:spLocks noGrp="1"/>
          </p:cNvSpPr>
          <p:nvPr>
            <p:ph type="body" sz="quarter" idx="13" hasCustomPrompt="1"/>
          </p:nvPr>
        </p:nvSpPr>
        <p:spPr>
          <a:xfrm>
            <a:off x="195220" y="6356350"/>
            <a:ext cx="11125767" cy="365125"/>
          </a:xfrm>
        </p:spPr>
        <p:txBody>
          <a:bodyPr anchor="b" anchorCtr="0">
            <a:noAutofit/>
          </a:bodyPr>
          <a:lstStyle>
            <a:lvl1pPr marL="0" indent="0">
              <a:spcBef>
                <a:spcPts val="0"/>
              </a:spcBef>
              <a:spcAft>
                <a:spcPts val="300"/>
              </a:spcAft>
              <a:buNone/>
              <a:defRPr sz="1400"/>
            </a:lvl1pPr>
            <a:lvl2pPr marL="533400" indent="0">
              <a:buNone/>
              <a:defRPr/>
            </a:lvl2pPr>
            <a:lvl3pPr marL="1016000" indent="0">
              <a:buNone/>
              <a:defRPr/>
            </a:lvl3pPr>
            <a:lvl4pPr marL="1485900" indent="0">
              <a:buNone/>
              <a:defRPr/>
            </a:lvl4pPr>
            <a:lvl5pPr marL="1943100" indent="0">
              <a:buNone/>
              <a:defRPr/>
            </a:lvl5pPr>
          </a:lstStyle>
          <a:p>
            <a:pPr marL="0" marR="0" lvl="0" indent="0" algn="l" defTabSz="914400" rtl="0" eaLnBrk="1" fontAlgn="auto" latinLnBrk="0" hangingPunct="1">
              <a:lnSpc>
                <a:spcPct val="90000"/>
              </a:lnSpc>
              <a:spcBef>
                <a:spcPts val="1000"/>
              </a:spcBef>
              <a:spcAft>
                <a:spcPts val="0"/>
              </a:spcAft>
              <a:buClr>
                <a:schemeClr val="dk1"/>
              </a:buClr>
              <a:buSzPts val="2800"/>
              <a:buFont typeface="Arial"/>
              <a:buNone/>
              <a:tabLst/>
              <a:defRPr/>
            </a:pPr>
            <a:r>
              <a:rPr lang="en-US" dirty="0"/>
              <a:t>(</a:t>
            </a:r>
            <a:r>
              <a:rPr lang="en-US" dirty="0" err="1"/>
              <a:t>rivi</a:t>
            </a:r>
            <a:r>
              <a:rPr lang="en-US" dirty="0"/>
              <a:t> </a:t>
            </a:r>
            <a:r>
              <a:rPr lang="en-US" dirty="0" err="1"/>
              <a:t>lähdeviitteelle</a:t>
            </a:r>
            <a:r>
              <a:rPr lang="en-US" dirty="0"/>
              <a:t> tai </a:t>
            </a:r>
            <a:r>
              <a:rPr lang="en-US" dirty="0" err="1"/>
              <a:t>muulle</a:t>
            </a:r>
            <a:r>
              <a:rPr lang="en-US" dirty="0"/>
              <a:t> </a:t>
            </a:r>
            <a:r>
              <a:rPr lang="en-US" dirty="0" err="1"/>
              <a:t>lisätiedolle</a:t>
            </a:r>
            <a:r>
              <a:rPr lang="en-US" dirty="0"/>
              <a:t>, </a:t>
            </a:r>
            <a:r>
              <a:rPr lang="en-US" dirty="0" err="1"/>
              <a:t>klikkaa</a:t>
            </a:r>
            <a:r>
              <a:rPr lang="en-US" dirty="0"/>
              <a:t> </a:t>
            </a:r>
            <a:r>
              <a:rPr lang="en-US" dirty="0" err="1"/>
              <a:t>tarvittaessa</a:t>
            </a:r>
            <a:r>
              <a:rPr lang="en-US" dirty="0"/>
              <a:t>)</a:t>
            </a:r>
          </a:p>
        </p:txBody>
      </p:sp>
      <p:grpSp>
        <p:nvGrpSpPr>
          <p:cNvPr id="8" name="Group 7">
            <a:extLst>
              <a:ext uri="{FF2B5EF4-FFF2-40B4-BE49-F238E27FC236}">
                <a16:creationId xmlns:a16="http://schemas.microsoft.com/office/drawing/2014/main" id="{31CF6FEF-2C72-43F0-B7AF-FC6E4BE0A991}"/>
              </a:ext>
            </a:extLst>
          </p:cNvPr>
          <p:cNvGrpSpPr/>
          <p:nvPr userDrawn="1"/>
        </p:nvGrpSpPr>
        <p:grpSpPr>
          <a:xfrm>
            <a:off x="11695113" y="6242049"/>
            <a:ext cx="350838" cy="479426"/>
            <a:chOff x="11695113" y="4949825"/>
            <a:chExt cx="350838" cy="479426"/>
          </a:xfrm>
        </p:grpSpPr>
        <p:sp>
          <p:nvSpPr>
            <p:cNvPr id="9" name="AutoShape 3">
              <a:extLst>
                <a:ext uri="{FF2B5EF4-FFF2-40B4-BE49-F238E27FC236}">
                  <a16:creationId xmlns:a16="http://schemas.microsoft.com/office/drawing/2014/main" id="{04AFF8E6-4316-430B-BB83-B06509840C7E}"/>
                </a:ext>
              </a:extLst>
            </p:cNvPr>
            <p:cNvSpPr>
              <a:spLocks noChangeAspect="1" noChangeArrowheads="1" noTextEdit="1"/>
            </p:cNvSpPr>
            <p:nvPr userDrawn="1"/>
          </p:nvSpPr>
          <p:spPr bwMode="auto">
            <a:xfrm>
              <a:off x="11696700" y="4949825"/>
              <a:ext cx="346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C672DB37-6F28-4BA8-9DA6-4D865562BD7F}"/>
                </a:ext>
              </a:extLst>
            </p:cNvPr>
            <p:cNvSpPr>
              <a:spLocks noEditPoints="1"/>
            </p:cNvSpPr>
            <p:nvPr userDrawn="1"/>
          </p:nvSpPr>
          <p:spPr bwMode="auto">
            <a:xfrm>
              <a:off x="11695113" y="4949825"/>
              <a:ext cx="350838" cy="338138"/>
            </a:xfrm>
            <a:custGeom>
              <a:avLst/>
              <a:gdLst>
                <a:gd name="T0" fmla="*/ 129 w 182"/>
                <a:gd name="T1" fmla="*/ 131 h 175"/>
                <a:gd name="T2" fmla="*/ 33 w 182"/>
                <a:gd name="T3" fmla="*/ 6 h 175"/>
                <a:gd name="T4" fmla="*/ 48 w 182"/>
                <a:gd name="T5" fmla="*/ 11 h 175"/>
                <a:gd name="T6" fmla="*/ 55 w 182"/>
                <a:gd name="T7" fmla="*/ 19 h 175"/>
                <a:gd name="T8" fmla="*/ 52 w 182"/>
                <a:gd name="T9" fmla="*/ 27 h 175"/>
                <a:gd name="T10" fmla="*/ 52 w 182"/>
                <a:gd name="T11" fmla="*/ 25 h 175"/>
                <a:gd name="T12" fmla="*/ 86 w 182"/>
                <a:gd name="T13" fmla="*/ 26 h 175"/>
                <a:gd name="T14" fmla="*/ 37 w 182"/>
                <a:gd name="T15" fmla="*/ 39 h 175"/>
                <a:gd name="T16" fmla="*/ 26 w 182"/>
                <a:gd name="T17" fmla="*/ 61 h 175"/>
                <a:gd name="T18" fmla="*/ 109 w 182"/>
                <a:gd name="T19" fmla="*/ 38 h 175"/>
                <a:gd name="T20" fmla="*/ 33 w 182"/>
                <a:gd name="T21" fmla="*/ 38 h 175"/>
                <a:gd name="T22" fmla="*/ 90 w 182"/>
                <a:gd name="T23" fmla="*/ 44 h 175"/>
                <a:gd name="T24" fmla="*/ 99 w 182"/>
                <a:gd name="T25" fmla="*/ 39 h 175"/>
                <a:gd name="T26" fmla="*/ 33 w 182"/>
                <a:gd name="T27" fmla="*/ 72 h 175"/>
                <a:gd name="T28" fmla="*/ 8 w 182"/>
                <a:gd name="T29" fmla="*/ 88 h 175"/>
                <a:gd name="T30" fmla="*/ 18 w 182"/>
                <a:gd name="T31" fmla="*/ 96 h 175"/>
                <a:gd name="T32" fmla="*/ 122 w 182"/>
                <a:gd name="T33" fmla="*/ 66 h 175"/>
                <a:gd name="T34" fmla="*/ 112 w 182"/>
                <a:gd name="T35" fmla="*/ 63 h 175"/>
                <a:gd name="T36" fmla="*/ 22 w 182"/>
                <a:gd name="T37" fmla="*/ 82 h 175"/>
                <a:gd name="T38" fmla="*/ 48 w 182"/>
                <a:gd name="T39" fmla="*/ 84 h 175"/>
                <a:gd name="T40" fmla="*/ 43 w 182"/>
                <a:gd name="T41" fmla="*/ 94 h 175"/>
                <a:gd name="T42" fmla="*/ 94 w 182"/>
                <a:gd name="T43" fmla="*/ 75 h 175"/>
                <a:gd name="T44" fmla="*/ 61 w 182"/>
                <a:gd name="T45" fmla="*/ 89 h 175"/>
                <a:gd name="T46" fmla="*/ 110 w 182"/>
                <a:gd name="T47" fmla="*/ 85 h 175"/>
                <a:gd name="T48" fmla="*/ 119 w 182"/>
                <a:gd name="T49" fmla="*/ 92 h 175"/>
                <a:gd name="T50" fmla="*/ 45 w 182"/>
                <a:gd name="T51" fmla="*/ 132 h 175"/>
                <a:gd name="T52" fmla="*/ 108 w 182"/>
                <a:gd name="T53" fmla="*/ 82 h 175"/>
                <a:gd name="T54" fmla="*/ 57 w 182"/>
                <a:gd name="T55" fmla="*/ 115 h 175"/>
                <a:gd name="T56" fmla="*/ 42 w 182"/>
                <a:gd name="T57" fmla="*/ 116 h 175"/>
                <a:gd name="T58" fmla="*/ 97 w 182"/>
                <a:gd name="T59" fmla="*/ 109 h 175"/>
                <a:gd name="T60" fmla="*/ 76 w 182"/>
                <a:gd name="T61" fmla="*/ 134 h 175"/>
                <a:gd name="T62" fmla="*/ 128 w 182"/>
                <a:gd name="T63" fmla="*/ 122 h 175"/>
                <a:gd name="T64" fmla="*/ 129 w 182"/>
                <a:gd name="T65" fmla="*/ 103 h 175"/>
                <a:gd name="T66" fmla="*/ 93 w 182"/>
                <a:gd name="T67" fmla="*/ 132 h 175"/>
                <a:gd name="T68" fmla="*/ 103 w 182"/>
                <a:gd name="T69" fmla="*/ 144 h 175"/>
                <a:gd name="T70" fmla="*/ 88 w 182"/>
                <a:gd name="T71" fmla="*/ 133 h 175"/>
                <a:gd name="T72" fmla="*/ 64 w 182"/>
                <a:gd name="T73" fmla="*/ 155 h 175"/>
                <a:gd name="T74" fmla="*/ 115 w 182"/>
                <a:gd name="T75" fmla="*/ 123 h 175"/>
                <a:gd name="T76" fmla="*/ 53 w 182"/>
                <a:gd name="T77" fmla="*/ 136 h 175"/>
                <a:gd name="T78" fmla="*/ 101 w 182"/>
                <a:gd name="T79" fmla="*/ 171 h 175"/>
                <a:gd name="T80" fmla="*/ 119 w 182"/>
                <a:gd name="T81" fmla="*/ 165 h 175"/>
                <a:gd name="T82" fmla="*/ 128 w 182"/>
                <a:gd name="T83" fmla="*/ 8 h 175"/>
                <a:gd name="T84" fmla="*/ 123 w 182"/>
                <a:gd name="T85" fmla="*/ 15 h 175"/>
                <a:gd name="T86" fmla="*/ 153 w 182"/>
                <a:gd name="T87" fmla="*/ 8 h 175"/>
                <a:gd name="T88" fmla="*/ 155 w 182"/>
                <a:gd name="T89" fmla="*/ 23 h 175"/>
                <a:gd name="T90" fmla="*/ 138 w 182"/>
                <a:gd name="T91" fmla="*/ 18 h 175"/>
                <a:gd name="T92" fmla="*/ 178 w 182"/>
                <a:gd name="T93" fmla="*/ 30 h 175"/>
                <a:gd name="T94" fmla="*/ 162 w 182"/>
                <a:gd name="T95" fmla="*/ 42 h 175"/>
                <a:gd name="T96" fmla="*/ 150 w 182"/>
                <a:gd name="T97" fmla="*/ 27 h 175"/>
                <a:gd name="T98" fmla="*/ 163 w 182"/>
                <a:gd name="T99" fmla="*/ 28 h 175"/>
                <a:gd name="T100" fmla="*/ 119 w 182"/>
                <a:gd name="T101" fmla="*/ 33 h 175"/>
                <a:gd name="T102" fmla="*/ 139 w 182"/>
                <a:gd name="T103" fmla="*/ 38 h 175"/>
                <a:gd name="T104" fmla="*/ 158 w 182"/>
                <a:gd name="T105" fmla="*/ 57 h 175"/>
                <a:gd name="T106" fmla="*/ 153 w 182"/>
                <a:gd name="T107" fmla="*/ 57 h 175"/>
                <a:gd name="T108" fmla="*/ 143 w 182"/>
                <a:gd name="T109" fmla="*/ 57 h 175"/>
                <a:gd name="T110" fmla="*/ 134 w 182"/>
                <a:gd name="T111" fmla="*/ 60 h 175"/>
                <a:gd name="T112" fmla="*/ 128 w 182"/>
                <a:gd name="T113" fmla="*/ 63 h 175"/>
                <a:gd name="T114" fmla="*/ 150 w 182"/>
                <a:gd name="T115" fmla="*/ 81 h 175"/>
                <a:gd name="T116" fmla="*/ 172 w 182"/>
                <a:gd name="T117" fmla="*/ 75 h 175"/>
                <a:gd name="T118" fmla="*/ 149 w 182"/>
                <a:gd name="T119" fmla="*/ 92 h 175"/>
                <a:gd name="T120" fmla="*/ 167 w 182"/>
                <a:gd name="T121" fmla="*/ 90 h 175"/>
                <a:gd name="T122" fmla="*/ 136 w 182"/>
                <a:gd name="T123" fmla="*/ 77 h 175"/>
                <a:gd name="T124" fmla="*/ 143 w 182"/>
                <a:gd name="T125" fmla="*/ 10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175">
                  <a:moveTo>
                    <a:pt x="129" y="151"/>
                  </a:moveTo>
                  <a:cubicBezTo>
                    <a:pt x="126" y="150"/>
                    <a:pt x="127" y="140"/>
                    <a:pt x="126" y="137"/>
                  </a:cubicBezTo>
                  <a:cubicBezTo>
                    <a:pt x="123" y="131"/>
                    <a:pt x="120" y="128"/>
                    <a:pt x="117" y="122"/>
                  </a:cubicBezTo>
                  <a:cubicBezTo>
                    <a:pt x="114" y="119"/>
                    <a:pt x="112" y="114"/>
                    <a:pt x="108" y="111"/>
                  </a:cubicBezTo>
                  <a:cubicBezTo>
                    <a:pt x="108" y="113"/>
                    <a:pt x="109" y="115"/>
                    <a:pt x="109" y="117"/>
                  </a:cubicBezTo>
                  <a:cubicBezTo>
                    <a:pt x="108" y="118"/>
                    <a:pt x="108" y="117"/>
                    <a:pt x="107" y="117"/>
                  </a:cubicBezTo>
                  <a:cubicBezTo>
                    <a:pt x="104" y="114"/>
                    <a:pt x="103" y="109"/>
                    <a:pt x="100" y="106"/>
                  </a:cubicBezTo>
                  <a:cubicBezTo>
                    <a:pt x="99" y="105"/>
                    <a:pt x="98" y="105"/>
                    <a:pt x="97" y="104"/>
                  </a:cubicBezTo>
                  <a:cubicBezTo>
                    <a:pt x="94" y="102"/>
                    <a:pt x="93" y="101"/>
                    <a:pt x="91" y="100"/>
                  </a:cubicBezTo>
                  <a:cubicBezTo>
                    <a:pt x="90" y="98"/>
                    <a:pt x="91" y="98"/>
                    <a:pt x="90" y="97"/>
                  </a:cubicBezTo>
                  <a:cubicBezTo>
                    <a:pt x="92" y="96"/>
                    <a:pt x="93" y="98"/>
                    <a:pt x="94" y="98"/>
                  </a:cubicBezTo>
                  <a:cubicBezTo>
                    <a:pt x="95" y="98"/>
                    <a:pt x="96" y="98"/>
                    <a:pt x="97" y="99"/>
                  </a:cubicBezTo>
                  <a:cubicBezTo>
                    <a:pt x="99" y="100"/>
                    <a:pt x="101" y="102"/>
                    <a:pt x="103" y="103"/>
                  </a:cubicBezTo>
                  <a:cubicBezTo>
                    <a:pt x="104" y="103"/>
                    <a:pt x="105" y="104"/>
                    <a:pt x="105" y="104"/>
                  </a:cubicBezTo>
                  <a:cubicBezTo>
                    <a:pt x="109" y="107"/>
                    <a:pt x="113" y="111"/>
                    <a:pt x="116" y="116"/>
                  </a:cubicBezTo>
                  <a:cubicBezTo>
                    <a:pt x="121" y="120"/>
                    <a:pt x="124" y="125"/>
                    <a:pt x="129" y="131"/>
                  </a:cubicBezTo>
                  <a:cubicBezTo>
                    <a:pt x="130" y="133"/>
                    <a:pt x="131" y="134"/>
                    <a:pt x="132" y="143"/>
                  </a:cubicBezTo>
                  <a:cubicBezTo>
                    <a:pt x="132" y="144"/>
                    <a:pt x="129" y="151"/>
                    <a:pt x="129" y="151"/>
                  </a:cubicBezTo>
                  <a:moveTo>
                    <a:pt x="32" y="3"/>
                  </a:moveTo>
                  <a:cubicBezTo>
                    <a:pt x="31" y="3"/>
                    <a:pt x="29" y="3"/>
                    <a:pt x="28" y="2"/>
                  </a:cubicBezTo>
                  <a:cubicBezTo>
                    <a:pt x="21" y="4"/>
                    <a:pt x="18" y="8"/>
                    <a:pt x="13" y="11"/>
                  </a:cubicBezTo>
                  <a:cubicBezTo>
                    <a:pt x="10" y="14"/>
                    <a:pt x="7" y="19"/>
                    <a:pt x="4" y="22"/>
                  </a:cubicBezTo>
                  <a:cubicBezTo>
                    <a:pt x="4" y="24"/>
                    <a:pt x="1" y="26"/>
                    <a:pt x="2" y="28"/>
                  </a:cubicBezTo>
                  <a:cubicBezTo>
                    <a:pt x="3" y="29"/>
                    <a:pt x="3" y="27"/>
                    <a:pt x="5" y="27"/>
                  </a:cubicBezTo>
                  <a:cubicBezTo>
                    <a:pt x="6" y="25"/>
                    <a:pt x="9" y="24"/>
                    <a:pt x="10" y="21"/>
                  </a:cubicBezTo>
                  <a:cubicBezTo>
                    <a:pt x="17" y="14"/>
                    <a:pt x="24" y="8"/>
                    <a:pt x="32" y="3"/>
                  </a:cubicBezTo>
                  <a:moveTo>
                    <a:pt x="76" y="6"/>
                  </a:moveTo>
                  <a:cubicBezTo>
                    <a:pt x="74" y="4"/>
                    <a:pt x="71" y="5"/>
                    <a:pt x="69" y="4"/>
                  </a:cubicBezTo>
                  <a:cubicBezTo>
                    <a:pt x="67" y="4"/>
                    <a:pt x="65" y="3"/>
                    <a:pt x="63" y="3"/>
                  </a:cubicBezTo>
                  <a:cubicBezTo>
                    <a:pt x="59" y="2"/>
                    <a:pt x="54" y="2"/>
                    <a:pt x="50" y="2"/>
                  </a:cubicBezTo>
                  <a:cubicBezTo>
                    <a:pt x="48" y="2"/>
                    <a:pt x="46" y="2"/>
                    <a:pt x="43" y="2"/>
                  </a:cubicBezTo>
                  <a:cubicBezTo>
                    <a:pt x="40" y="3"/>
                    <a:pt x="37" y="5"/>
                    <a:pt x="33" y="6"/>
                  </a:cubicBezTo>
                  <a:cubicBezTo>
                    <a:pt x="32" y="7"/>
                    <a:pt x="31" y="6"/>
                    <a:pt x="31" y="8"/>
                  </a:cubicBezTo>
                  <a:cubicBezTo>
                    <a:pt x="33" y="11"/>
                    <a:pt x="36" y="8"/>
                    <a:pt x="39" y="8"/>
                  </a:cubicBezTo>
                  <a:cubicBezTo>
                    <a:pt x="43" y="7"/>
                    <a:pt x="46" y="7"/>
                    <a:pt x="50" y="7"/>
                  </a:cubicBezTo>
                  <a:cubicBezTo>
                    <a:pt x="52" y="7"/>
                    <a:pt x="54" y="7"/>
                    <a:pt x="56" y="7"/>
                  </a:cubicBezTo>
                  <a:cubicBezTo>
                    <a:pt x="58" y="7"/>
                    <a:pt x="60" y="8"/>
                    <a:pt x="63" y="8"/>
                  </a:cubicBezTo>
                  <a:cubicBezTo>
                    <a:pt x="65" y="8"/>
                    <a:pt x="68" y="9"/>
                    <a:pt x="70" y="8"/>
                  </a:cubicBezTo>
                  <a:cubicBezTo>
                    <a:pt x="72" y="8"/>
                    <a:pt x="76" y="8"/>
                    <a:pt x="76" y="6"/>
                  </a:cubicBezTo>
                  <a:moveTo>
                    <a:pt x="30" y="8"/>
                  </a:moveTo>
                  <a:cubicBezTo>
                    <a:pt x="28" y="7"/>
                    <a:pt x="25" y="10"/>
                    <a:pt x="25" y="12"/>
                  </a:cubicBezTo>
                  <a:cubicBezTo>
                    <a:pt x="27" y="12"/>
                    <a:pt x="31" y="12"/>
                    <a:pt x="30" y="8"/>
                  </a:cubicBezTo>
                  <a:moveTo>
                    <a:pt x="87" y="14"/>
                  </a:moveTo>
                  <a:cubicBezTo>
                    <a:pt x="87" y="12"/>
                    <a:pt x="84" y="11"/>
                    <a:pt x="83" y="11"/>
                  </a:cubicBezTo>
                  <a:cubicBezTo>
                    <a:pt x="79" y="10"/>
                    <a:pt x="73" y="12"/>
                    <a:pt x="70" y="11"/>
                  </a:cubicBezTo>
                  <a:cubicBezTo>
                    <a:pt x="68" y="11"/>
                    <a:pt x="67" y="11"/>
                    <a:pt x="66" y="11"/>
                  </a:cubicBezTo>
                  <a:cubicBezTo>
                    <a:pt x="62" y="12"/>
                    <a:pt x="58" y="11"/>
                    <a:pt x="54" y="11"/>
                  </a:cubicBezTo>
                  <a:cubicBezTo>
                    <a:pt x="52" y="10"/>
                    <a:pt x="50" y="11"/>
                    <a:pt x="48" y="11"/>
                  </a:cubicBezTo>
                  <a:cubicBezTo>
                    <a:pt x="46" y="11"/>
                    <a:pt x="45" y="10"/>
                    <a:pt x="42" y="11"/>
                  </a:cubicBezTo>
                  <a:cubicBezTo>
                    <a:pt x="38" y="11"/>
                    <a:pt x="33" y="13"/>
                    <a:pt x="28" y="14"/>
                  </a:cubicBezTo>
                  <a:cubicBezTo>
                    <a:pt x="26" y="14"/>
                    <a:pt x="25" y="14"/>
                    <a:pt x="23" y="15"/>
                  </a:cubicBezTo>
                  <a:cubicBezTo>
                    <a:pt x="22" y="15"/>
                    <a:pt x="20" y="17"/>
                    <a:pt x="19" y="17"/>
                  </a:cubicBezTo>
                  <a:cubicBezTo>
                    <a:pt x="17" y="18"/>
                    <a:pt x="16" y="19"/>
                    <a:pt x="16" y="20"/>
                  </a:cubicBezTo>
                  <a:cubicBezTo>
                    <a:pt x="16" y="21"/>
                    <a:pt x="17" y="20"/>
                    <a:pt x="17" y="21"/>
                  </a:cubicBezTo>
                  <a:cubicBezTo>
                    <a:pt x="18" y="20"/>
                    <a:pt x="19" y="20"/>
                    <a:pt x="20" y="21"/>
                  </a:cubicBezTo>
                  <a:cubicBezTo>
                    <a:pt x="32" y="15"/>
                    <a:pt x="44" y="14"/>
                    <a:pt x="55" y="16"/>
                  </a:cubicBezTo>
                  <a:cubicBezTo>
                    <a:pt x="50" y="18"/>
                    <a:pt x="42" y="17"/>
                    <a:pt x="36" y="18"/>
                  </a:cubicBezTo>
                  <a:cubicBezTo>
                    <a:pt x="28" y="20"/>
                    <a:pt x="23" y="24"/>
                    <a:pt x="17" y="27"/>
                  </a:cubicBezTo>
                  <a:cubicBezTo>
                    <a:pt x="16" y="29"/>
                    <a:pt x="16" y="30"/>
                    <a:pt x="15" y="31"/>
                  </a:cubicBezTo>
                  <a:cubicBezTo>
                    <a:pt x="15" y="33"/>
                    <a:pt x="14" y="33"/>
                    <a:pt x="15" y="34"/>
                  </a:cubicBezTo>
                  <a:cubicBezTo>
                    <a:pt x="20" y="34"/>
                    <a:pt x="23" y="29"/>
                    <a:pt x="28" y="28"/>
                  </a:cubicBezTo>
                  <a:cubicBezTo>
                    <a:pt x="32" y="26"/>
                    <a:pt x="35" y="25"/>
                    <a:pt x="39" y="23"/>
                  </a:cubicBezTo>
                  <a:cubicBezTo>
                    <a:pt x="41" y="24"/>
                    <a:pt x="44" y="23"/>
                    <a:pt x="46" y="22"/>
                  </a:cubicBezTo>
                  <a:cubicBezTo>
                    <a:pt x="48" y="23"/>
                    <a:pt x="53" y="20"/>
                    <a:pt x="55" y="19"/>
                  </a:cubicBezTo>
                  <a:cubicBezTo>
                    <a:pt x="59" y="19"/>
                    <a:pt x="62" y="15"/>
                    <a:pt x="65" y="15"/>
                  </a:cubicBezTo>
                  <a:cubicBezTo>
                    <a:pt x="67" y="15"/>
                    <a:pt x="70" y="14"/>
                    <a:pt x="71" y="14"/>
                  </a:cubicBezTo>
                  <a:cubicBezTo>
                    <a:pt x="74" y="14"/>
                    <a:pt x="77" y="15"/>
                    <a:pt x="80" y="15"/>
                  </a:cubicBezTo>
                  <a:cubicBezTo>
                    <a:pt x="82" y="15"/>
                    <a:pt x="85" y="14"/>
                    <a:pt x="87" y="14"/>
                  </a:cubicBezTo>
                  <a:moveTo>
                    <a:pt x="15" y="23"/>
                  </a:moveTo>
                  <a:cubicBezTo>
                    <a:pt x="15" y="22"/>
                    <a:pt x="14" y="22"/>
                    <a:pt x="14" y="22"/>
                  </a:cubicBezTo>
                  <a:cubicBezTo>
                    <a:pt x="8" y="27"/>
                    <a:pt x="0" y="34"/>
                    <a:pt x="1" y="42"/>
                  </a:cubicBezTo>
                  <a:cubicBezTo>
                    <a:pt x="4" y="42"/>
                    <a:pt x="4" y="39"/>
                    <a:pt x="5" y="37"/>
                  </a:cubicBezTo>
                  <a:cubicBezTo>
                    <a:pt x="6" y="35"/>
                    <a:pt x="8" y="32"/>
                    <a:pt x="10" y="30"/>
                  </a:cubicBezTo>
                  <a:cubicBezTo>
                    <a:pt x="12" y="28"/>
                    <a:pt x="15" y="25"/>
                    <a:pt x="15" y="23"/>
                  </a:cubicBezTo>
                  <a:moveTo>
                    <a:pt x="95" y="19"/>
                  </a:moveTo>
                  <a:cubicBezTo>
                    <a:pt x="95" y="18"/>
                    <a:pt x="94" y="17"/>
                    <a:pt x="92" y="16"/>
                  </a:cubicBezTo>
                  <a:cubicBezTo>
                    <a:pt x="89" y="15"/>
                    <a:pt x="79" y="15"/>
                    <a:pt x="79" y="18"/>
                  </a:cubicBezTo>
                  <a:cubicBezTo>
                    <a:pt x="81" y="19"/>
                    <a:pt x="84" y="19"/>
                    <a:pt x="86" y="19"/>
                  </a:cubicBezTo>
                  <a:cubicBezTo>
                    <a:pt x="89" y="19"/>
                    <a:pt x="93" y="22"/>
                    <a:pt x="95" y="19"/>
                  </a:cubicBezTo>
                  <a:moveTo>
                    <a:pt x="52" y="27"/>
                  </a:moveTo>
                  <a:cubicBezTo>
                    <a:pt x="51" y="25"/>
                    <a:pt x="49" y="24"/>
                    <a:pt x="47" y="25"/>
                  </a:cubicBezTo>
                  <a:cubicBezTo>
                    <a:pt x="46" y="25"/>
                    <a:pt x="45" y="26"/>
                    <a:pt x="44" y="26"/>
                  </a:cubicBezTo>
                  <a:cubicBezTo>
                    <a:pt x="43" y="27"/>
                    <a:pt x="42" y="27"/>
                    <a:pt x="41" y="27"/>
                  </a:cubicBezTo>
                  <a:cubicBezTo>
                    <a:pt x="40" y="27"/>
                    <a:pt x="39" y="28"/>
                    <a:pt x="37" y="29"/>
                  </a:cubicBezTo>
                  <a:cubicBezTo>
                    <a:pt x="35" y="29"/>
                    <a:pt x="33" y="30"/>
                    <a:pt x="31" y="30"/>
                  </a:cubicBezTo>
                  <a:cubicBezTo>
                    <a:pt x="29" y="31"/>
                    <a:pt x="28" y="33"/>
                    <a:pt x="26" y="33"/>
                  </a:cubicBezTo>
                  <a:cubicBezTo>
                    <a:pt x="25" y="34"/>
                    <a:pt x="25" y="34"/>
                    <a:pt x="24" y="34"/>
                  </a:cubicBezTo>
                  <a:cubicBezTo>
                    <a:pt x="18" y="38"/>
                    <a:pt x="12" y="42"/>
                    <a:pt x="8" y="48"/>
                  </a:cubicBezTo>
                  <a:cubicBezTo>
                    <a:pt x="6" y="50"/>
                    <a:pt x="2" y="53"/>
                    <a:pt x="3" y="57"/>
                  </a:cubicBezTo>
                  <a:cubicBezTo>
                    <a:pt x="6" y="56"/>
                    <a:pt x="6" y="53"/>
                    <a:pt x="8" y="51"/>
                  </a:cubicBezTo>
                  <a:cubicBezTo>
                    <a:pt x="9" y="49"/>
                    <a:pt x="12" y="47"/>
                    <a:pt x="14" y="45"/>
                  </a:cubicBezTo>
                  <a:cubicBezTo>
                    <a:pt x="17" y="44"/>
                    <a:pt x="20" y="42"/>
                    <a:pt x="23" y="41"/>
                  </a:cubicBezTo>
                  <a:cubicBezTo>
                    <a:pt x="25" y="39"/>
                    <a:pt x="27" y="37"/>
                    <a:pt x="30" y="36"/>
                  </a:cubicBezTo>
                  <a:cubicBezTo>
                    <a:pt x="33" y="34"/>
                    <a:pt x="37" y="34"/>
                    <a:pt x="40" y="33"/>
                  </a:cubicBezTo>
                  <a:cubicBezTo>
                    <a:pt x="44" y="32"/>
                    <a:pt x="48" y="28"/>
                    <a:pt x="52" y="27"/>
                  </a:cubicBezTo>
                  <a:moveTo>
                    <a:pt x="52" y="25"/>
                  </a:moveTo>
                  <a:cubicBezTo>
                    <a:pt x="52" y="26"/>
                    <a:pt x="53" y="27"/>
                    <a:pt x="54" y="27"/>
                  </a:cubicBezTo>
                  <a:cubicBezTo>
                    <a:pt x="58" y="26"/>
                    <a:pt x="54" y="22"/>
                    <a:pt x="52" y="25"/>
                  </a:cubicBezTo>
                  <a:moveTo>
                    <a:pt x="107" y="28"/>
                  </a:moveTo>
                  <a:cubicBezTo>
                    <a:pt x="107" y="26"/>
                    <a:pt x="105" y="26"/>
                    <a:pt x="105" y="25"/>
                  </a:cubicBezTo>
                  <a:cubicBezTo>
                    <a:pt x="101" y="24"/>
                    <a:pt x="98" y="23"/>
                    <a:pt x="94" y="22"/>
                  </a:cubicBezTo>
                  <a:cubicBezTo>
                    <a:pt x="91" y="21"/>
                    <a:pt x="87" y="22"/>
                    <a:pt x="83" y="21"/>
                  </a:cubicBezTo>
                  <a:cubicBezTo>
                    <a:pt x="82" y="21"/>
                    <a:pt x="80" y="20"/>
                    <a:pt x="79" y="20"/>
                  </a:cubicBezTo>
                  <a:cubicBezTo>
                    <a:pt x="77" y="20"/>
                    <a:pt x="75" y="21"/>
                    <a:pt x="72" y="21"/>
                  </a:cubicBezTo>
                  <a:cubicBezTo>
                    <a:pt x="71" y="21"/>
                    <a:pt x="70" y="20"/>
                    <a:pt x="69" y="20"/>
                  </a:cubicBezTo>
                  <a:cubicBezTo>
                    <a:pt x="66" y="20"/>
                    <a:pt x="57" y="23"/>
                    <a:pt x="57" y="24"/>
                  </a:cubicBezTo>
                  <a:cubicBezTo>
                    <a:pt x="56" y="26"/>
                    <a:pt x="58" y="26"/>
                    <a:pt x="58" y="26"/>
                  </a:cubicBezTo>
                  <a:cubicBezTo>
                    <a:pt x="61" y="28"/>
                    <a:pt x="64" y="26"/>
                    <a:pt x="68" y="26"/>
                  </a:cubicBezTo>
                  <a:cubicBezTo>
                    <a:pt x="69" y="26"/>
                    <a:pt x="70" y="26"/>
                    <a:pt x="71" y="26"/>
                  </a:cubicBezTo>
                  <a:cubicBezTo>
                    <a:pt x="72" y="26"/>
                    <a:pt x="73" y="25"/>
                    <a:pt x="74" y="25"/>
                  </a:cubicBezTo>
                  <a:cubicBezTo>
                    <a:pt x="77" y="25"/>
                    <a:pt x="79" y="26"/>
                    <a:pt x="81" y="26"/>
                  </a:cubicBezTo>
                  <a:cubicBezTo>
                    <a:pt x="83" y="26"/>
                    <a:pt x="84" y="25"/>
                    <a:pt x="86" y="26"/>
                  </a:cubicBezTo>
                  <a:cubicBezTo>
                    <a:pt x="91" y="26"/>
                    <a:pt x="95" y="29"/>
                    <a:pt x="98" y="28"/>
                  </a:cubicBezTo>
                  <a:cubicBezTo>
                    <a:pt x="100" y="28"/>
                    <a:pt x="101" y="28"/>
                    <a:pt x="101" y="28"/>
                  </a:cubicBezTo>
                  <a:cubicBezTo>
                    <a:pt x="103" y="28"/>
                    <a:pt x="105" y="29"/>
                    <a:pt x="107" y="28"/>
                  </a:cubicBezTo>
                  <a:moveTo>
                    <a:pt x="12" y="36"/>
                  </a:moveTo>
                  <a:cubicBezTo>
                    <a:pt x="12" y="36"/>
                    <a:pt x="11" y="35"/>
                    <a:pt x="10" y="36"/>
                  </a:cubicBezTo>
                  <a:cubicBezTo>
                    <a:pt x="7" y="38"/>
                    <a:pt x="3" y="42"/>
                    <a:pt x="5" y="45"/>
                  </a:cubicBezTo>
                  <a:cubicBezTo>
                    <a:pt x="6" y="45"/>
                    <a:pt x="7" y="43"/>
                    <a:pt x="8" y="43"/>
                  </a:cubicBezTo>
                  <a:cubicBezTo>
                    <a:pt x="10" y="41"/>
                    <a:pt x="13" y="39"/>
                    <a:pt x="12" y="36"/>
                  </a:cubicBezTo>
                  <a:moveTo>
                    <a:pt x="114" y="38"/>
                  </a:moveTo>
                  <a:cubicBezTo>
                    <a:pt x="114" y="37"/>
                    <a:pt x="113" y="36"/>
                    <a:pt x="112" y="35"/>
                  </a:cubicBezTo>
                  <a:cubicBezTo>
                    <a:pt x="106" y="34"/>
                    <a:pt x="100" y="29"/>
                    <a:pt x="93" y="29"/>
                  </a:cubicBezTo>
                  <a:cubicBezTo>
                    <a:pt x="91" y="29"/>
                    <a:pt x="88" y="30"/>
                    <a:pt x="86" y="28"/>
                  </a:cubicBezTo>
                  <a:cubicBezTo>
                    <a:pt x="72" y="30"/>
                    <a:pt x="63" y="29"/>
                    <a:pt x="49" y="32"/>
                  </a:cubicBezTo>
                  <a:cubicBezTo>
                    <a:pt x="49" y="33"/>
                    <a:pt x="48" y="33"/>
                    <a:pt x="48" y="33"/>
                  </a:cubicBezTo>
                  <a:cubicBezTo>
                    <a:pt x="47" y="33"/>
                    <a:pt x="46" y="34"/>
                    <a:pt x="45" y="34"/>
                  </a:cubicBezTo>
                  <a:cubicBezTo>
                    <a:pt x="44" y="37"/>
                    <a:pt x="39" y="37"/>
                    <a:pt x="37" y="39"/>
                  </a:cubicBezTo>
                  <a:cubicBezTo>
                    <a:pt x="36" y="39"/>
                    <a:pt x="37" y="40"/>
                    <a:pt x="37" y="40"/>
                  </a:cubicBezTo>
                  <a:cubicBezTo>
                    <a:pt x="35" y="41"/>
                    <a:pt x="32" y="42"/>
                    <a:pt x="30" y="43"/>
                  </a:cubicBezTo>
                  <a:cubicBezTo>
                    <a:pt x="28" y="44"/>
                    <a:pt x="27" y="46"/>
                    <a:pt x="26" y="47"/>
                  </a:cubicBezTo>
                  <a:cubicBezTo>
                    <a:pt x="22" y="49"/>
                    <a:pt x="19" y="52"/>
                    <a:pt x="17" y="55"/>
                  </a:cubicBezTo>
                  <a:cubicBezTo>
                    <a:pt x="15" y="55"/>
                    <a:pt x="15" y="55"/>
                    <a:pt x="15" y="55"/>
                  </a:cubicBezTo>
                  <a:cubicBezTo>
                    <a:pt x="15" y="57"/>
                    <a:pt x="14" y="58"/>
                    <a:pt x="12" y="59"/>
                  </a:cubicBezTo>
                  <a:cubicBezTo>
                    <a:pt x="11" y="62"/>
                    <a:pt x="9" y="64"/>
                    <a:pt x="7" y="67"/>
                  </a:cubicBezTo>
                  <a:cubicBezTo>
                    <a:pt x="7" y="70"/>
                    <a:pt x="5" y="72"/>
                    <a:pt x="5" y="75"/>
                  </a:cubicBezTo>
                  <a:cubicBezTo>
                    <a:pt x="6" y="76"/>
                    <a:pt x="6" y="76"/>
                    <a:pt x="7" y="77"/>
                  </a:cubicBezTo>
                  <a:cubicBezTo>
                    <a:pt x="11" y="72"/>
                    <a:pt x="12" y="65"/>
                    <a:pt x="16" y="61"/>
                  </a:cubicBezTo>
                  <a:cubicBezTo>
                    <a:pt x="19" y="58"/>
                    <a:pt x="22" y="56"/>
                    <a:pt x="25" y="54"/>
                  </a:cubicBezTo>
                  <a:cubicBezTo>
                    <a:pt x="31" y="49"/>
                    <a:pt x="36" y="44"/>
                    <a:pt x="43" y="42"/>
                  </a:cubicBezTo>
                  <a:cubicBezTo>
                    <a:pt x="40" y="46"/>
                    <a:pt x="35" y="49"/>
                    <a:pt x="32" y="53"/>
                  </a:cubicBezTo>
                  <a:cubicBezTo>
                    <a:pt x="31" y="54"/>
                    <a:pt x="30" y="56"/>
                    <a:pt x="29" y="57"/>
                  </a:cubicBezTo>
                  <a:cubicBezTo>
                    <a:pt x="29" y="57"/>
                    <a:pt x="28" y="57"/>
                    <a:pt x="28" y="58"/>
                  </a:cubicBezTo>
                  <a:cubicBezTo>
                    <a:pt x="27" y="59"/>
                    <a:pt x="27" y="60"/>
                    <a:pt x="26" y="61"/>
                  </a:cubicBezTo>
                  <a:cubicBezTo>
                    <a:pt x="25" y="62"/>
                    <a:pt x="24" y="63"/>
                    <a:pt x="24" y="64"/>
                  </a:cubicBezTo>
                  <a:cubicBezTo>
                    <a:pt x="23" y="66"/>
                    <a:pt x="23" y="67"/>
                    <a:pt x="22" y="69"/>
                  </a:cubicBezTo>
                  <a:cubicBezTo>
                    <a:pt x="21" y="71"/>
                    <a:pt x="20" y="72"/>
                    <a:pt x="20" y="74"/>
                  </a:cubicBezTo>
                  <a:cubicBezTo>
                    <a:pt x="17" y="79"/>
                    <a:pt x="14" y="83"/>
                    <a:pt x="12" y="88"/>
                  </a:cubicBezTo>
                  <a:cubicBezTo>
                    <a:pt x="11" y="90"/>
                    <a:pt x="11" y="93"/>
                    <a:pt x="12" y="95"/>
                  </a:cubicBezTo>
                  <a:cubicBezTo>
                    <a:pt x="14" y="97"/>
                    <a:pt x="15" y="95"/>
                    <a:pt x="16" y="93"/>
                  </a:cubicBezTo>
                  <a:cubicBezTo>
                    <a:pt x="16" y="91"/>
                    <a:pt x="16" y="88"/>
                    <a:pt x="18" y="86"/>
                  </a:cubicBezTo>
                  <a:cubicBezTo>
                    <a:pt x="18" y="86"/>
                    <a:pt x="18" y="84"/>
                    <a:pt x="19" y="84"/>
                  </a:cubicBezTo>
                  <a:cubicBezTo>
                    <a:pt x="23" y="74"/>
                    <a:pt x="27" y="64"/>
                    <a:pt x="34" y="56"/>
                  </a:cubicBezTo>
                  <a:cubicBezTo>
                    <a:pt x="34" y="56"/>
                    <a:pt x="35" y="56"/>
                    <a:pt x="35" y="56"/>
                  </a:cubicBezTo>
                  <a:cubicBezTo>
                    <a:pt x="39" y="52"/>
                    <a:pt x="41" y="47"/>
                    <a:pt x="46" y="44"/>
                  </a:cubicBezTo>
                  <a:cubicBezTo>
                    <a:pt x="46" y="41"/>
                    <a:pt x="50" y="40"/>
                    <a:pt x="52" y="38"/>
                  </a:cubicBezTo>
                  <a:cubicBezTo>
                    <a:pt x="59" y="37"/>
                    <a:pt x="65" y="35"/>
                    <a:pt x="71" y="34"/>
                  </a:cubicBezTo>
                  <a:cubicBezTo>
                    <a:pt x="75" y="34"/>
                    <a:pt x="77" y="34"/>
                    <a:pt x="80" y="34"/>
                  </a:cubicBezTo>
                  <a:cubicBezTo>
                    <a:pt x="85" y="34"/>
                    <a:pt x="91" y="34"/>
                    <a:pt x="95" y="36"/>
                  </a:cubicBezTo>
                  <a:cubicBezTo>
                    <a:pt x="101" y="34"/>
                    <a:pt x="104" y="39"/>
                    <a:pt x="109" y="38"/>
                  </a:cubicBezTo>
                  <a:cubicBezTo>
                    <a:pt x="110" y="39"/>
                    <a:pt x="112" y="39"/>
                    <a:pt x="114" y="39"/>
                  </a:cubicBezTo>
                  <a:cubicBezTo>
                    <a:pt x="114" y="39"/>
                    <a:pt x="114" y="38"/>
                    <a:pt x="114" y="38"/>
                  </a:cubicBezTo>
                  <a:moveTo>
                    <a:pt x="33" y="38"/>
                  </a:moveTo>
                  <a:cubicBezTo>
                    <a:pt x="33" y="37"/>
                    <a:pt x="32" y="37"/>
                    <a:pt x="32" y="37"/>
                  </a:cubicBezTo>
                  <a:cubicBezTo>
                    <a:pt x="30" y="38"/>
                    <a:pt x="29" y="40"/>
                    <a:pt x="27" y="41"/>
                  </a:cubicBezTo>
                  <a:cubicBezTo>
                    <a:pt x="25" y="41"/>
                    <a:pt x="23" y="42"/>
                    <a:pt x="21" y="43"/>
                  </a:cubicBezTo>
                  <a:cubicBezTo>
                    <a:pt x="20" y="44"/>
                    <a:pt x="20" y="44"/>
                    <a:pt x="19" y="45"/>
                  </a:cubicBezTo>
                  <a:cubicBezTo>
                    <a:pt x="19" y="45"/>
                    <a:pt x="18" y="46"/>
                    <a:pt x="17" y="46"/>
                  </a:cubicBezTo>
                  <a:cubicBezTo>
                    <a:pt x="13" y="48"/>
                    <a:pt x="12" y="51"/>
                    <a:pt x="10" y="53"/>
                  </a:cubicBezTo>
                  <a:cubicBezTo>
                    <a:pt x="9" y="55"/>
                    <a:pt x="7" y="56"/>
                    <a:pt x="6" y="57"/>
                  </a:cubicBezTo>
                  <a:cubicBezTo>
                    <a:pt x="5" y="58"/>
                    <a:pt x="3" y="62"/>
                    <a:pt x="5" y="64"/>
                  </a:cubicBezTo>
                  <a:cubicBezTo>
                    <a:pt x="7" y="63"/>
                    <a:pt x="7" y="60"/>
                    <a:pt x="9" y="59"/>
                  </a:cubicBezTo>
                  <a:cubicBezTo>
                    <a:pt x="11" y="57"/>
                    <a:pt x="12" y="53"/>
                    <a:pt x="15" y="51"/>
                  </a:cubicBezTo>
                  <a:cubicBezTo>
                    <a:pt x="17" y="49"/>
                    <a:pt x="20" y="48"/>
                    <a:pt x="22" y="47"/>
                  </a:cubicBezTo>
                  <a:cubicBezTo>
                    <a:pt x="23" y="46"/>
                    <a:pt x="24" y="44"/>
                    <a:pt x="25" y="44"/>
                  </a:cubicBezTo>
                  <a:cubicBezTo>
                    <a:pt x="29" y="42"/>
                    <a:pt x="33" y="41"/>
                    <a:pt x="33" y="38"/>
                  </a:cubicBezTo>
                  <a:moveTo>
                    <a:pt x="98" y="39"/>
                  </a:moveTo>
                  <a:cubicBezTo>
                    <a:pt x="95" y="39"/>
                    <a:pt x="91" y="39"/>
                    <a:pt x="88" y="37"/>
                  </a:cubicBezTo>
                  <a:cubicBezTo>
                    <a:pt x="88" y="37"/>
                    <a:pt x="88" y="38"/>
                    <a:pt x="87" y="38"/>
                  </a:cubicBezTo>
                  <a:cubicBezTo>
                    <a:pt x="84" y="38"/>
                    <a:pt x="81" y="37"/>
                    <a:pt x="78" y="37"/>
                  </a:cubicBezTo>
                  <a:cubicBezTo>
                    <a:pt x="75" y="37"/>
                    <a:pt x="71" y="38"/>
                    <a:pt x="68" y="38"/>
                  </a:cubicBezTo>
                  <a:cubicBezTo>
                    <a:pt x="65" y="39"/>
                    <a:pt x="63" y="41"/>
                    <a:pt x="60" y="41"/>
                  </a:cubicBezTo>
                  <a:cubicBezTo>
                    <a:pt x="58" y="41"/>
                    <a:pt x="55" y="42"/>
                    <a:pt x="52" y="43"/>
                  </a:cubicBezTo>
                  <a:cubicBezTo>
                    <a:pt x="49" y="45"/>
                    <a:pt x="46" y="49"/>
                    <a:pt x="42" y="51"/>
                  </a:cubicBezTo>
                  <a:cubicBezTo>
                    <a:pt x="41" y="53"/>
                    <a:pt x="39" y="54"/>
                    <a:pt x="38" y="56"/>
                  </a:cubicBezTo>
                  <a:cubicBezTo>
                    <a:pt x="36" y="57"/>
                    <a:pt x="34" y="59"/>
                    <a:pt x="35" y="61"/>
                  </a:cubicBezTo>
                  <a:cubicBezTo>
                    <a:pt x="36" y="61"/>
                    <a:pt x="36" y="60"/>
                    <a:pt x="37" y="59"/>
                  </a:cubicBezTo>
                  <a:cubicBezTo>
                    <a:pt x="38" y="59"/>
                    <a:pt x="38" y="60"/>
                    <a:pt x="38" y="59"/>
                  </a:cubicBezTo>
                  <a:cubicBezTo>
                    <a:pt x="40" y="58"/>
                    <a:pt x="42" y="57"/>
                    <a:pt x="43" y="55"/>
                  </a:cubicBezTo>
                  <a:cubicBezTo>
                    <a:pt x="54" y="48"/>
                    <a:pt x="69" y="42"/>
                    <a:pt x="83" y="41"/>
                  </a:cubicBezTo>
                  <a:cubicBezTo>
                    <a:pt x="85" y="42"/>
                    <a:pt x="88" y="41"/>
                    <a:pt x="90" y="42"/>
                  </a:cubicBezTo>
                  <a:cubicBezTo>
                    <a:pt x="90" y="42"/>
                    <a:pt x="89" y="43"/>
                    <a:pt x="90" y="44"/>
                  </a:cubicBezTo>
                  <a:cubicBezTo>
                    <a:pt x="83" y="44"/>
                    <a:pt x="75" y="44"/>
                    <a:pt x="70" y="46"/>
                  </a:cubicBezTo>
                  <a:cubicBezTo>
                    <a:pt x="69" y="47"/>
                    <a:pt x="70" y="47"/>
                    <a:pt x="70" y="48"/>
                  </a:cubicBezTo>
                  <a:cubicBezTo>
                    <a:pt x="72" y="49"/>
                    <a:pt x="73" y="47"/>
                    <a:pt x="75" y="47"/>
                  </a:cubicBezTo>
                  <a:cubicBezTo>
                    <a:pt x="75" y="47"/>
                    <a:pt x="76" y="48"/>
                    <a:pt x="76" y="48"/>
                  </a:cubicBezTo>
                  <a:cubicBezTo>
                    <a:pt x="79" y="47"/>
                    <a:pt x="82" y="46"/>
                    <a:pt x="85" y="46"/>
                  </a:cubicBezTo>
                  <a:cubicBezTo>
                    <a:pt x="86" y="46"/>
                    <a:pt x="88" y="46"/>
                    <a:pt x="90" y="46"/>
                  </a:cubicBezTo>
                  <a:cubicBezTo>
                    <a:pt x="94" y="46"/>
                    <a:pt x="98" y="45"/>
                    <a:pt x="101" y="45"/>
                  </a:cubicBezTo>
                  <a:cubicBezTo>
                    <a:pt x="102" y="45"/>
                    <a:pt x="103" y="46"/>
                    <a:pt x="103" y="46"/>
                  </a:cubicBezTo>
                  <a:cubicBezTo>
                    <a:pt x="104" y="46"/>
                    <a:pt x="104" y="46"/>
                    <a:pt x="104" y="46"/>
                  </a:cubicBezTo>
                  <a:cubicBezTo>
                    <a:pt x="107" y="46"/>
                    <a:pt x="109" y="47"/>
                    <a:pt x="111" y="46"/>
                  </a:cubicBezTo>
                  <a:cubicBezTo>
                    <a:pt x="114" y="47"/>
                    <a:pt x="116" y="50"/>
                    <a:pt x="119" y="48"/>
                  </a:cubicBezTo>
                  <a:cubicBezTo>
                    <a:pt x="119" y="47"/>
                    <a:pt x="117" y="45"/>
                    <a:pt x="116" y="44"/>
                  </a:cubicBezTo>
                  <a:cubicBezTo>
                    <a:pt x="114" y="43"/>
                    <a:pt x="111" y="40"/>
                    <a:pt x="108" y="40"/>
                  </a:cubicBezTo>
                  <a:cubicBezTo>
                    <a:pt x="104" y="40"/>
                    <a:pt x="99" y="43"/>
                    <a:pt x="95" y="41"/>
                  </a:cubicBezTo>
                  <a:cubicBezTo>
                    <a:pt x="96" y="40"/>
                    <a:pt x="98" y="41"/>
                    <a:pt x="98" y="40"/>
                  </a:cubicBezTo>
                  <a:cubicBezTo>
                    <a:pt x="98" y="40"/>
                    <a:pt x="98" y="39"/>
                    <a:pt x="99" y="39"/>
                  </a:cubicBezTo>
                  <a:moveTo>
                    <a:pt x="121" y="56"/>
                  </a:moveTo>
                  <a:cubicBezTo>
                    <a:pt x="121" y="53"/>
                    <a:pt x="120" y="53"/>
                    <a:pt x="118" y="51"/>
                  </a:cubicBezTo>
                  <a:cubicBezTo>
                    <a:pt x="116" y="51"/>
                    <a:pt x="114" y="51"/>
                    <a:pt x="112" y="50"/>
                  </a:cubicBezTo>
                  <a:cubicBezTo>
                    <a:pt x="109" y="50"/>
                    <a:pt x="105" y="48"/>
                    <a:pt x="101" y="48"/>
                  </a:cubicBezTo>
                  <a:cubicBezTo>
                    <a:pt x="99" y="48"/>
                    <a:pt x="96" y="49"/>
                    <a:pt x="93" y="49"/>
                  </a:cubicBezTo>
                  <a:cubicBezTo>
                    <a:pt x="91" y="49"/>
                    <a:pt x="88" y="48"/>
                    <a:pt x="87" y="49"/>
                  </a:cubicBezTo>
                  <a:cubicBezTo>
                    <a:pt x="77" y="48"/>
                    <a:pt x="66" y="50"/>
                    <a:pt x="56" y="53"/>
                  </a:cubicBezTo>
                  <a:cubicBezTo>
                    <a:pt x="54" y="54"/>
                    <a:pt x="51" y="55"/>
                    <a:pt x="49" y="56"/>
                  </a:cubicBezTo>
                  <a:cubicBezTo>
                    <a:pt x="48" y="56"/>
                    <a:pt x="47" y="57"/>
                    <a:pt x="46" y="57"/>
                  </a:cubicBezTo>
                  <a:cubicBezTo>
                    <a:pt x="45" y="58"/>
                    <a:pt x="45" y="57"/>
                    <a:pt x="44" y="57"/>
                  </a:cubicBezTo>
                  <a:cubicBezTo>
                    <a:pt x="42" y="58"/>
                    <a:pt x="41" y="60"/>
                    <a:pt x="39" y="61"/>
                  </a:cubicBezTo>
                  <a:cubicBezTo>
                    <a:pt x="37" y="62"/>
                    <a:pt x="35" y="63"/>
                    <a:pt x="34" y="64"/>
                  </a:cubicBezTo>
                  <a:cubicBezTo>
                    <a:pt x="32" y="66"/>
                    <a:pt x="31" y="70"/>
                    <a:pt x="29" y="71"/>
                  </a:cubicBezTo>
                  <a:cubicBezTo>
                    <a:pt x="28" y="75"/>
                    <a:pt x="24" y="77"/>
                    <a:pt x="25" y="80"/>
                  </a:cubicBezTo>
                  <a:cubicBezTo>
                    <a:pt x="28" y="80"/>
                    <a:pt x="28" y="76"/>
                    <a:pt x="30" y="74"/>
                  </a:cubicBezTo>
                  <a:cubicBezTo>
                    <a:pt x="31" y="73"/>
                    <a:pt x="32" y="73"/>
                    <a:pt x="33" y="72"/>
                  </a:cubicBezTo>
                  <a:cubicBezTo>
                    <a:pt x="34" y="71"/>
                    <a:pt x="35" y="70"/>
                    <a:pt x="36" y="69"/>
                  </a:cubicBezTo>
                  <a:cubicBezTo>
                    <a:pt x="38" y="67"/>
                    <a:pt x="40" y="66"/>
                    <a:pt x="43" y="65"/>
                  </a:cubicBezTo>
                  <a:cubicBezTo>
                    <a:pt x="45" y="62"/>
                    <a:pt x="49" y="61"/>
                    <a:pt x="53" y="59"/>
                  </a:cubicBezTo>
                  <a:cubicBezTo>
                    <a:pt x="57" y="58"/>
                    <a:pt x="60" y="56"/>
                    <a:pt x="64" y="55"/>
                  </a:cubicBezTo>
                  <a:cubicBezTo>
                    <a:pt x="70" y="52"/>
                    <a:pt x="75" y="54"/>
                    <a:pt x="80" y="52"/>
                  </a:cubicBezTo>
                  <a:cubicBezTo>
                    <a:pt x="83" y="53"/>
                    <a:pt x="88" y="52"/>
                    <a:pt x="91" y="52"/>
                  </a:cubicBezTo>
                  <a:cubicBezTo>
                    <a:pt x="93" y="52"/>
                    <a:pt x="94" y="53"/>
                    <a:pt x="94" y="52"/>
                  </a:cubicBezTo>
                  <a:cubicBezTo>
                    <a:pt x="99" y="54"/>
                    <a:pt x="105" y="55"/>
                    <a:pt x="110" y="55"/>
                  </a:cubicBezTo>
                  <a:cubicBezTo>
                    <a:pt x="111" y="55"/>
                    <a:pt x="113" y="56"/>
                    <a:pt x="115" y="56"/>
                  </a:cubicBezTo>
                  <a:cubicBezTo>
                    <a:pt x="118" y="57"/>
                    <a:pt x="119" y="57"/>
                    <a:pt x="121" y="56"/>
                  </a:cubicBezTo>
                  <a:moveTo>
                    <a:pt x="21" y="61"/>
                  </a:moveTo>
                  <a:cubicBezTo>
                    <a:pt x="20" y="61"/>
                    <a:pt x="19" y="62"/>
                    <a:pt x="18" y="62"/>
                  </a:cubicBezTo>
                  <a:cubicBezTo>
                    <a:pt x="17" y="64"/>
                    <a:pt x="15" y="67"/>
                    <a:pt x="14" y="70"/>
                  </a:cubicBezTo>
                  <a:cubicBezTo>
                    <a:pt x="13" y="71"/>
                    <a:pt x="12" y="73"/>
                    <a:pt x="12" y="74"/>
                  </a:cubicBezTo>
                  <a:cubicBezTo>
                    <a:pt x="10" y="79"/>
                    <a:pt x="8" y="83"/>
                    <a:pt x="7" y="87"/>
                  </a:cubicBezTo>
                  <a:cubicBezTo>
                    <a:pt x="7" y="88"/>
                    <a:pt x="8" y="87"/>
                    <a:pt x="8" y="88"/>
                  </a:cubicBezTo>
                  <a:cubicBezTo>
                    <a:pt x="10" y="87"/>
                    <a:pt x="10" y="86"/>
                    <a:pt x="11" y="85"/>
                  </a:cubicBezTo>
                  <a:cubicBezTo>
                    <a:pt x="10" y="84"/>
                    <a:pt x="11" y="83"/>
                    <a:pt x="11" y="82"/>
                  </a:cubicBezTo>
                  <a:cubicBezTo>
                    <a:pt x="14" y="77"/>
                    <a:pt x="16" y="70"/>
                    <a:pt x="21" y="65"/>
                  </a:cubicBezTo>
                  <a:cubicBezTo>
                    <a:pt x="20" y="63"/>
                    <a:pt x="22" y="63"/>
                    <a:pt x="21" y="61"/>
                  </a:cubicBezTo>
                  <a:moveTo>
                    <a:pt x="103" y="56"/>
                  </a:moveTo>
                  <a:cubicBezTo>
                    <a:pt x="103" y="56"/>
                    <a:pt x="102" y="56"/>
                    <a:pt x="101" y="56"/>
                  </a:cubicBezTo>
                  <a:cubicBezTo>
                    <a:pt x="98" y="54"/>
                    <a:pt x="94" y="55"/>
                    <a:pt x="90" y="55"/>
                  </a:cubicBezTo>
                  <a:cubicBezTo>
                    <a:pt x="89" y="54"/>
                    <a:pt x="88" y="54"/>
                    <a:pt x="87" y="54"/>
                  </a:cubicBezTo>
                  <a:cubicBezTo>
                    <a:pt x="85" y="54"/>
                    <a:pt x="82" y="55"/>
                    <a:pt x="80" y="55"/>
                  </a:cubicBezTo>
                  <a:cubicBezTo>
                    <a:pt x="78" y="55"/>
                    <a:pt x="75" y="55"/>
                    <a:pt x="73" y="55"/>
                  </a:cubicBezTo>
                  <a:cubicBezTo>
                    <a:pt x="66" y="56"/>
                    <a:pt x="62" y="60"/>
                    <a:pt x="56" y="62"/>
                  </a:cubicBezTo>
                  <a:cubicBezTo>
                    <a:pt x="55" y="64"/>
                    <a:pt x="51" y="66"/>
                    <a:pt x="48" y="66"/>
                  </a:cubicBezTo>
                  <a:cubicBezTo>
                    <a:pt x="46" y="69"/>
                    <a:pt x="43" y="70"/>
                    <a:pt x="40" y="72"/>
                  </a:cubicBezTo>
                  <a:cubicBezTo>
                    <a:pt x="36" y="73"/>
                    <a:pt x="34" y="77"/>
                    <a:pt x="31" y="80"/>
                  </a:cubicBezTo>
                  <a:cubicBezTo>
                    <a:pt x="31" y="80"/>
                    <a:pt x="30" y="79"/>
                    <a:pt x="30" y="80"/>
                  </a:cubicBezTo>
                  <a:cubicBezTo>
                    <a:pt x="25" y="85"/>
                    <a:pt x="22" y="91"/>
                    <a:pt x="18" y="96"/>
                  </a:cubicBezTo>
                  <a:cubicBezTo>
                    <a:pt x="18" y="98"/>
                    <a:pt x="17" y="99"/>
                    <a:pt x="16" y="101"/>
                  </a:cubicBezTo>
                  <a:cubicBezTo>
                    <a:pt x="17" y="102"/>
                    <a:pt x="17" y="102"/>
                    <a:pt x="18" y="102"/>
                  </a:cubicBezTo>
                  <a:cubicBezTo>
                    <a:pt x="19" y="102"/>
                    <a:pt x="19" y="101"/>
                    <a:pt x="20" y="101"/>
                  </a:cubicBezTo>
                  <a:cubicBezTo>
                    <a:pt x="23" y="95"/>
                    <a:pt x="26" y="92"/>
                    <a:pt x="31" y="87"/>
                  </a:cubicBezTo>
                  <a:cubicBezTo>
                    <a:pt x="31" y="87"/>
                    <a:pt x="32" y="85"/>
                    <a:pt x="33" y="85"/>
                  </a:cubicBezTo>
                  <a:cubicBezTo>
                    <a:pt x="37" y="81"/>
                    <a:pt x="40" y="76"/>
                    <a:pt x="47" y="73"/>
                  </a:cubicBezTo>
                  <a:cubicBezTo>
                    <a:pt x="49" y="71"/>
                    <a:pt x="53" y="69"/>
                    <a:pt x="57" y="67"/>
                  </a:cubicBezTo>
                  <a:cubicBezTo>
                    <a:pt x="60" y="68"/>
                    <a:pt x="65" y="67"/>
                    <a:pt x="69" y="66"/>
                  </a:cubicBezTo>
                  <a:cubicBezTo>
                    <a:pt x="72" y="66"/>
                    <a:pt x="77" y="67"/>
                    <a:pt x="79" y="67"/>
                  </a:cubicBezTo>
                  <a:cubicBezTo>
                    <a:pt x="81" y="67"/>
                    <a:pt x="83" y="67"/>
                    <a:pt x="85" y="66"/>
                  </a:cubicBezTo>
                  <a:cubicBezTo>
                    <a:pt x="90" y="66"/>
                    <a:pt x="95" y="67"/>
                    <a:pt x="99" y="67"/>
                  </a:cubicBezTo>
                  <a:cubicBezTo>
                    <a:pt x="101" y="67"/>
                    <a:pt x="103" y="67"/>
                    <a:pt x="105" y="67"/>
                  </a:cubicBezTo>
                  <a:cubicBezTo>
                    <a:pt x="105" y="68"/>
                    <a:pt x="106" y="68"/>
                    <a:pt x="106" y="68"/>
                  </a:cubicBezTo>
                  <a:cubicBezTo>
                    <a:pt x="110" y="69"/>
                    <a:pt x="114" y="67"/>
                    <a:pt x="118" y="68"/>
                  </a:cubicBezTo>
                  <a:cubicBezTo>
                    <a:pt x="119" y="68"/>
                    <a:pt x="120" y="69"/>
                    <a:pt x="121" y="68"/>
                  </a:cubicBezTo>
                  <a:cubicBezTo>
                    <a:pt x="122" y="68"/>
                    <a:pt x="122" y="67"/>
                    <a:pt x="122" y="66"/>
                  </a:cubicBezTo>
                  <a:cubicBezTo>
                    <a:pt x="114" y="64"/>
                    <a:pt x="104" y="65"/>
                    <a:pt x="96" y="64"/>
                  </a:cubicBezTo>
                  <a:cubicBezTo>
                    <a:pt x="93" y="65"/>
                    <a:pt x="89" y="64"/>
                    <a:pt x="86" y="64"/>
                  </a:cubicBezTo>
                  <a:cubicBezTo>
                    <a:pt x="85" y="64"/>
                    <a:pt x="85" y="65"/>
                    <a:pt x="84" y="65"/>
                  </a:cubicBezTo>
                  <a:cubicBezTo>
                    <a:pt x="82" y="65"/>
                    <a:pt x="80" y="64"/>
                    <a:pt x="77" y="64"/>
                  </a:cubicBezTo>
                  <a:cubicBezTo>
                    <a:pt x="73" y="63"/>
                    <a:pt x="67" y="65"/>
                    <a:pt x="63" y="64"/>
                  </a:cubicBezTo>
                  <a:cubicBezTo>
                    <a:pt x="65" y="63"/>
                    <a:pt x="68" y="62"/>
                    <a:pt x="71" y="61"/>
                  </a:cubicBezTo>
                  <a:cubicBezTo>
                    <a:pt x="73" y="60"/>
                    <a:pt x="74" y="59"/>
                    <a:pt x="75" y="59"/>
                  </a:cubicBezTo>
                  <a:cubicBezTo>
                    <a:pt x="79" y="58"/>
                    <a:pt x="82" y="58"/>
                    <a:pt x="86" y="58"/>
                  </a:cubicBezTo>
                  <a:cubicBezTo>
                    <a:pt x="89" y="57"/>
                    <a:pt x="92" y="57"/>
                    <a:pt x="95" y="57"/>
                  </a:cubicBezTo>
                  <a:cubicBezTo>
                    <a:pt x="97" y="57"/>
                    <a:pt x="99" y="57"/>
                    <a:pt x="100" y="58"/>
                  </a:cubicBezTo>
                  <a:cubicBezTo>
                    <a:pt x="97" y="59"/>
                    <a:pt x="93" y="59"/>
                    <a:pt x="91" y="59"/>
                  </a:cubicBezTo>
                  <a:cubicBezTo>
                    <a:pt x="88" y="59"/>
                    <a:pt x="84" y="60"/>
                    <a:pt x="81" y="61"/>
                  </a:cubicBezTo>
                  <a:cubicBezTo>
                    <a:pt x="79" y="61"/>
                    <a:pt x="75" y="59"/>
                    <a:pt x="75" y="62"/>
                  </a:cubicBezTo>
                  <a:cubicBezTo>
                    <a:pt x="76" y="62"/>
                    <a:pt x="77" y="63"/>
                    <a:pt x="77" y="63"/>
                  </a:cubicBezTo>
                  <a:cubicBezTo>
                    <a:pt x="84" y="63"/>
                    <a:pt x="91" y="63"/>
                    <a:pt x="97" y="63"/>
                  </a:cubicBezTo>
                  <a:cubicBezTo>
                    <a:pt x="102" y="64"/>
                    <a:pt x="107" y="63"/>
                    <a:pt x="112" y="63"/>
                  </a:cubicBezTo>
                  <a:cubicBezTo>
                    <a:pt x="115" y="62"/>
                    <a:pt x="119" y="63"/>
                    <a:pt x="122" y="63"/>
                  </a:cubicBezTo>
                  <a:cubicBezTo>
                    <a:pt x="122" y="61"/>
                    <a:pt x="120" y="61"/>
                    <a:pt x="120" y="59"/>
                  </a:cubicBezTo>
                  <a:cubicBezTo>
                    <a:pt x="113" y="59"/>
                    <a:pt x="107" y="61"/>
                    <a:pt x="103" y="56"/>
                  </a:cubicBezTo>
                  <a:moveTo>
                    <a:pt x="72" y="70"/>
                  </a:moveTo>
                  <a:cubicBezTo>
                    <a:pt x="71" y="67"/>
                    <a:pt x="69" y="69"/>
                    <a:pt x="68" y="69"/>
                  </a:cubicBezTo>
                  <a:cubicBezTo>
                    <a:pt x="66" y="70"/>
                    <a:pt x="63" y="69"/>
                    <a:pt x="61" y="70"/>
                  </a:cubicBezTo>
                  <a:cubicBezTo>
                    <a:pt x="57" y="71"/>
                    <a:pt x="53" y="73"/>
                    <a:pt x="49" y="75"/>
                  </a:cubicBezTo>
                  <a:cubicBezTo>
                    <a:pt x="48" y="75"/>
                    <a:pt x="47" y="75"/>
                    <a:pt x="46" y="76"/>
                  </a:cubicBezTo>
                  <a:cubicBezTo>
                    <a:pt x="45" y="76"/>
                    <a:pt x="45" y="78"/>
                    <a:pt x="44" y="78"/>
                  </a:cubicBezTo>
                  <a:cubicBezTo>
                    <a:pt x="42" y="80"/>
                    <a:pt x="39" y="80"/>
                    <a:pt x="40" y="83"/>
                  </a:cubicBezTo>
                  <a:cubicBezTo>
                    <a:pt x="42" y="83"/>
                    <a:pt x="43" y="81"/>
                    <a:pt x="44" y="80"/>
                  </a:cubicBezTo>
                  <a:cubicBezTo>
                    <a:pt x="46" y="79"/>
                    <a:pt x="48" y="77"/>
                    <a:pt x="50" y="76"/>
                  </a:cubicBezTo>
                  <a:cubicBezTo>
                    <a:pt x="51" y="76"/>
                    <a:pt x="53" y="76"/>
                    <a:pt x="54" y="75"/>
                  </a:cubicBezTo>
                  <a:cubicBezTo>
                    <a:pt x="60" y="73"/>
                    <a:pt x="66" y="71"/>
                    <a:pt x="72" y="70"/>
                  </a:cubicBezTo>
                  <a:moveTo>
                    <a:pt x="23" y="82"/>
                  </a:moveTo>
                  <a:cubicBezTo>
                    <a:pt x="23" y="82"/>
                    <a:pt x="23" y="82"/>
                    <a:pt x="22" y="82"/>
                  </a:cubicBezTo>
                  <a:cubicBezTo>
                    <a:pt x="21" y="84"/>
                    <a:pt x="18" y="87"/>
                    <a:pt x="19" y="90"/>
                  </a:cubicBezTo>
                  <a:cubicBezTo>
                    <a:pt x="20" y="90"/>
                    <a:pt x="20" y="89"/>
                    <a:pt x="21" y="87"/>
                  </a:cubicBezTo>
                  <a:cubicBezTo>
                    <a:pt x="22" y="86"/>
                    <a:pt x="25" y="84"/>
                    <a:pt x="23" y="82"/>
                  </a:cubicBezTo>
                  <a:moveTo>
                    <a:pt x="87" y="69"/>
                  </a:moveTo>
                  <a:cubicBezTo>
                    <a:pt x="81" y="69"/>
                    <a:pt x="75" y="71"/>
                    <a:pt x="69" y="72"/>
                  </a:cubicBezTo>
                  <a:cubicBezTo>
                    <a:pt x="66" y="73"/>
                    <a:pt x="63" y="73"/>
                    <a:pt x="61" y="74"/>
                  </a:cubicBezTo>
                  <a:cubicBezTo>
                    <a:pt x="53" y="77"/>
                    <a:pt x="46" y="81"/>
                    <a:pt x="40" y="85"/>
                  </a:cubicBezTo>
                  <a:cubicBezTo>
                    <a:pt x="39" y="85"/>
                    <a:pt x="40" y="86"/>
                    <a:pt x="40" y="87"/>
                  </a:cubicBezTo>
                  <a:cubicBezTo>
                    <a:pt x="35" y="89"/>
                    <a:pt x="32" y="93"/>
                    <a:pt x="28" y="97"/>
                  </a:cubicBezTo>
                  <a:cubicBezTo>
                    <a:pt x="28" y="97"/>
                    <a:pt x="29" y="97"/>
                    <a:pt x="29" y="97"/>
                  </a:cubicBezTo>
                  <a:cubicBezTo>
                    <a:pt x="26" y="102"/>
                    <a:pt x="20" y="107"/>
                    <a:pt x="22" y="114"/>
                  </a:cubicBezTo>
                  <a:cubicBezTo>
                    <a:pt x="23" y="115"/>
                    <a:pt x="24" y="114"/>
                    <a:pt x="25" y="114"/>
                  </a:cubicBezTo>
                  <a:cubicBezTo>
                    <a:pt x="28" y="106"/>
                    <a:pt x="34" y="100"/>
                    <a:pt x="37" y="92"/>
                  </a:cubicBezTo>
                  <a:cubicBezTo>
                    <a:pt x="38" y="92"/>
                    <a:pt x="39" y="91"/>
                    <a:pt x="39" y="90"/>
                  </a:cubicBezTo>
                  <a:cubicBezTo>
                    <a:pt x="41" y="90"/>
                    <a:pt x="43" y="87"/>
                    <a:pt x="45" y="86"/>
                  </a:cubicBezTo>
                  <a:cubicBezTo>
                    <a:pt x="46" y="85"/>
                    <a:pt x="47" y="85"/>
                    <a:pt x="48" y="84"/>
                  </a:cubicBezTo>
                  <a:cubicBezTo>
                    <a:pt x="49" y="84"/>
                    <a:pt x="50" y="83"/>
                    <a:pt x="51" y="82"/>
                  </a:cubicBezTo>
                  <a:cubicBezTo>
                    <a:pt x="52" y="81"/>
                    <a:pt x="53" y="81"/>
                    <a:pt x="54" y="81"/>
                  </a:cubicBezTo>
                  <a:cubicBezTo>
                    <a:pt x="55" y="80"/>
                    <a:pt x="56" y="79"/>
                    <a:pt x="57" y="78"/>
                  </a:cubicBezTo>
                  <a:cubicBezTo>
                    <a:pt x="58" y="78"/>
                    <a:pt x="59" y="78"/>
                    <a:pt x="60" y="78"/>
                  </a:cubicBezTo>
                  <a:cubicBezTo>
                    <a:pt x="62" y="77"/>
                    <a:pt x="64" y="76"/>
                    <a:pt x="66" y="76"/>
                  </a:cubicBezTo>
                  <a:cubicBezTo>
                    <a:pt x="67" y="76"/>
                    <a:pt x="68" y="76"/>
                    <a:pt x="68" y="76"/>
                  </a:cubicBezTo>
                  <a:cubicBezTo>
                    <a:pt x="74" y="75"/>
                    <a:pt x="78" y="72"/>
                    <a:pt x="83" y="71"/>
                  </a:cubicBezTo>
                  <a:cubicBezTo>
                    <a:pt x="83" y="72"/>
                    <a:pt x="84" y="72"/>
                    <a:pt x="85" y="72"/>
                  </a:cubicBezTo>
                  <a:cubicBezTo>
                    <a:pt x="85" y="71"/>
                    <a:pt x="88" y="71"/>
                    <a:pt x="87" y="69"/>
                  </a:cubicBezTo>
                  <a:moveTo>
                    <a:pt x="123" y="72"/>
                  </a:moveTo>
                  <a:cubicBezTo>
                    <a:pt x="118" y="70"/>
                    <a:pt x="111" y="72"/>
                    <a:pt x="106" y="70"/>
                  </a:cubicBezTo>
                  <a:cubicBezTo>
                    <a:pt x="102" y="70"/>
                    <a:pt x="96" y="71"/>
                    <a:pt x="91" y="72"/>
                  </a:cubicBezTo>
                  <a:cubicBezTo>
                    <a:pt x="88" y="72"/>
                    <a:pt x="83" y="74"/>
                    <a:pt x="79" y="75"/>
                  </a:cubicBezTo>
                  <a:cubicBezTo>
                    <a:pt x="73" y="78"/>
                    <a:pt x="65" y="79"/>
                    <a:pt x="59" y="81"/>
                  </a:cubicBezTo>
                  <a:cubicBezTo>
                    <a:pt x="56" y="82"/>
                    <a:pt x="52" y="85"/>
                    <a:pt x="50" y="87"/>
                  </a:cubicBezTo>
                  <a:cubicBezTo>
                    <a:pt x="47" y="89"/>
                    <a:pt x="44" y="92"/>
                    <a:pt x="43" y="94"/>
                  </a:cubicBezTo>
                  <a:cubicBezTo>
                    <a:pt x="39" y="97"/>
                    <a:pt x="37" y="100"/>
                    <a:pt x="35" y="103"/>
                  </a:cubicBezTo>
                  <a:cubicBezTo>
                    <a:pt x="34" y="104"/>
                    <a:pt x="34" y="104"/>
                    <a:pt x="33" y="104"/>
                  </a:cubicBezTo>
                  <a:cubicBezTo>
                    <a:pt x="34" y="106"/>
                    <a:pt x="33" y="106"/>
                    <a:pt x="33" y="107"/>
                  </a:cubicBezTo>
                  <a:cubicBezTo>
                    <a:pt x="32" y="107"/>
                    <a:pt x="32" y="107"/>
                    <a:pt x="32" y="108"/>
                  </a:cubicBezTo>
                  <a:cubicBezTo>
                    <a:pt x="30" y="111"/>
                    <a:pt x="27" y="116"/>
                    <a:pt x="29" y="121"/>
                  </a:cubicBezTo>
                  <a:cubicBezTo>
                    <a:pt x="33" y="119"/>
                    <a:pt x="33" y="115"/>
                    <a:pt x="36" y="112"/>
                  </a:cubicBezTo>
                  <a:cubicBezTo>
                    <a:pt x="38" y="107"/>
                    <a:pt x="41" y="103"/>
                    <a:pt x="44" y="100"/>
                  </a:cubicBezTo>
                  <a:cubicBezTo>
                    <a:pt x="47" y="98"/>
                    <a:pt x="49" y="94"/>
                    <a:pt x="53" y="92"/>
                  </a:cubicBezTo>
                  <a:cubicBezTo>
                    <a:pt x="55" y="89"/>
                    <a:pt x="58" y="87"/>
                    <a:pt x="62" y="85"/>
                  </a:cubicBezTo>
                  <a:cubicBezTo>
                    <a:pt x="65" y="83"/>
                    <a:pt x="68" y="82"/>
                    <a:pt x="71" y="81"/>
                  </a:cubicBezTo>
                  <a:cubicBezTo>
                    <a:pt x="71" y="80"/>
                    <a:pt x="72" y="81"/>
                    <a:pt x="73" y="80"/>
                  </a:cubicBezTo>
                  <a:cubicBezTo>
                    <a:pt x="75" y="80"/>
                    <a:pt x="77" y="78"/>
                    <a:pt x="79" y="78"/>
                  </a:cubicBezTo>
                  <a:cubicBezTo>
                    <a:pt x="81" y="78"/>
                    <a:pt x="82" y="78"/>
                    <a:pt x="83" y="77"/>
                  </a:cubicBezTo>
                  <a:cubicBezTo>
                    <a:pt x="85" y="77"/>
                    <a:pt x="86" y="76"/>
                    <a:pt x="87" y="76"/>
                  </a:cubicBezTo>
                  <a:cubicBezTo>
                    <a:pt x="88" y="76"/>
                    <a:pt x="89" y="76"/>
                    <a:pt x="90" y="76"/>
                  </a:cubicBezTo>
                  <a:cubicBezTo>
                    <a:pt x="91" y="76"/>
                    <a:pt x="92" y="75"/>
                    <a:pt x="94" y="75"/>
                  </a:cubicBezTo>
                  <a:cubicBezTo>
                    <a:pt x="95" y="75"/>
                    <a:pt x="96" y="75"/>
                    <a:pt x="97" y="75"/>
                  </a:cubicBezTo>
                  <a:cubicBezTo>
                    <a:pt x="98" y="75"/>
                    <a:pt x="99" y="74"/>
                    <a:pt x="100" y="74"/>
                  </a:cubicBezTo>
                  <a:cubicBezTo>
                    <a:pt x="103" y="74"/>
                    <a:pt x="106" y="73"/>
                    <a:pt x="109" y="74"/>
                  </a:cubicBezTo>
                  <a:cubicBezTo>
                    <a:pt x="110" y="74"/>
                    <a:pt x="111" y="75"/>
                    <a:pt x="112" y="75"/>
                  </a:cubicBezTo>
                  <a:cubicBezTo>
                    <a:pt x="115" y="76"/>
                    <a:pt x="119" y="74"/>
                    <a:pt x="123" y="74"/>
                  </a:cubicBezTo>
                  <a:cubicBezTo>
                    <a:pt x="122" y="74"/>
                    <a:pt x="123" y="74"/>
                    <a:pt x="123" y="73"/>
                  </a:cubicBezTo>
                  <a:cubicBezTo>
                    <a:pt x="123" y="73"/>
                    <a:pt x="123" y="72"/>
                    <a:pt x="123" y="72"/>
                  </a:cubicBezTo>
                  <a:moveTo>
                    <a:pt x="126" y="83"/>
                  </a:moveTo>
                  <a:cubicBezTo>
                    <a:pt x="126" y="80"/>
                    <a:pt x="122" y="80"/>
                    <a:pt x="121" y="79"/>
                  </a:cubicBezTo>
                  <a:cubicBezTo>
                    <a:pt x="116" y="78"/>
                    <a:pt x="112" y="77"/>
                    <a:pt x="105" y="77"/>
                  </a:cubicBezTo>
                  <a:cubicBezTo>
                    <a:pt x="103" y="75"/>
                    <a:pt x="99" y="77"/>
                    <a:pt x="95" y="78"/>
                  </a:cubicBezTo>
                  <a:cubicBezTo>
                    <a:pt x="93" y="78"/>
                    <a:pt x="90" y="78"/>
                    <a:pt x="87" y="79"/>
                  </a:cubicBezTo>
                  <a:cubicBezTo>
                    <a:pt x="84" y="79"/>
                    <a:pt x="80" y="80"/>
                    <a:pt x="77" y="81"/>
                  </a:cubicBezTo>
                  <a:cubicBezTo>
                    <a:pt x="74" y="82"/>
                    <a:pt x="71" y="83"/>
                    <a:pt x="69" y="85"/>
                  </a:cubicBezTo>
                  <a:cubicBezTo>
                    <a:pt x="66" y="85"/>
                    <a:pt x="64" y="87"/>
                    <a:pt x="61" y="87"/>
                  </a:cubicBezTo>
                  <a:cubicBezTo>
                    <a:pt x="61" y="88"/>
                    <a:pt x="61" y="89"/>
                    <a:pt x="61" y="89"/>
                  </a:cubicBezTo>
                  <a:cubicBezTo>
                    <a:pt x="58" y="90"/>
                    <a:pt x="56" y="92"/>
                    <a:pt x="53" y="93"/>
                  </a:cubicBezTo>
                  <a:cubicBezTo>
                    <a:pt x="55" y="96"/>
                    <a:pt x="48" y="97"/>
                    <a:pt x="49" y="100"/>
                  </a:cubicBezTo>
                  <a:cubicBezTo>
                    <a:pt x="50" y="103"/>
                    <a:pt x="53" y="100"/>
                    <a:pt x="55" y="98"/>
                  </a:cubicBezTo>
                  <a:cubicBezTo>
                    <a:pt x="57" y="97"/>
                    <a:pt x="58" y="95"/>
                    <a:pt x="59" y="94"/>
                  </a:cubicBezTo>
                  <a:cubicBezTo>
                    <a:pt x="65" y="90"/>
                    <a:pt x="70" y="88"/>
                    <a:pt x="76" y="85"/>
                  </a:cubicBezTo>
                  <a:cubicBezTo>
                    <a:pt x="77" y="86"/>
                    <a:pt x="77" y="86"/>
                    <a:pt x="77" y="86"/>
                  </a:cubicBezTo>
                  <a:cubicBezTo>
                    <a:pt x="85" y="84"/>
                    <a:pt x="92" y="81"/>
                    <a:pt x="102" y="80"/>
                  </a:cubicBezTo>
                  <a:cubicBezTo>
                    <a:pt x="106" y="80"/>
                    <a:pt x="110" y="81"/>
                    <a:pt x="113" y="81"/>
                  </a:cubicBezTo>
                  <a:cubicBezTo>
                    <a:pt x="116" y="82"/>
                    <a:pt x="118" y="81"/>
                    <a:pt x="120" y="83"/>
                  </a:cubicBezTo>
                  <a:cubicBezTo>
                    <a:pt x="120" y="83"/>
                    <a:pt x="120" y="82"/>
                    <a:pt x="121" y="82"/>
                  </a:cubicBezTo>
                  <a:cubicBezTo>
                    <a:pt x="122" y="83"/>
                    <a:pt x="124" y="84"/>
                    <a:pt x="126" y="83"/>
                  </a:cubicBezTo>
                  <a:moveTo>
                    <a:pt x="128" y="95"/>
                  </a:moveTo>
                  <a:cubicBezTo>
                    <a:pt x="129" y="94"/>
                    <a:pt x="128" y="93"/>
                    <a:pt x="127" y="92"/>
                  </a:cubicBezTo>
                  <a:cubicBezTo>
                    <a:pt x="124" y="91"/>
                    <a:pt x="121" y="88"/>
                    <a:pt x="117" y="87"/>
                  </a:cubicBezTo>
                  <a:cubicBezTo>
                    <a:pt x="116" y="87"/>
                    <a:pt x="115" y="87"/>
                    <a:pt x="115" y="87"/>
                  </a:cubicBezTo>
                  <a:cubicBezTo>
                    <a:pt x="113" y="87"/>
                    <a:pt x="112" y="86"/>
                    <a:pt x="110" y="85"/>
                  </a:cubicBezTo>
                  <a:cubicBezTo>
                    <a:pt x="109" y="85"/>
                    <a:pt x="108" y="85"/>
                    <a:pt x="107" y="85"/>
                  </a:cubicBezTo>
                  <a:cubicBezTo>
                    <a:pt x="104" y="85"/>
                    <a:pt x="101" y="84"/>
                    <a:pt x="98" y="84"/>
                  </a:cubicBezTo>
                  <a:cubicBezTo>
                    <a:pt x="94" y="83"/>
                    <a:pt x="91" y="83"/>
                    <a:pt x="87" y="84"/>
                  </a:cubicBezTo>
                  <a:cubicBezTo>
                    <a:pt x="87" y="84"/>
                    <a:pt x="87" y="84"/>
                    <a:pt x="87" y="84"/>
                  </a:cubicBezTo>
                  <a:cubicBezTo>
                    <a:pt x="87" y="84"/>
                    <a:pt x="87" y="84"/>
                    <a:pt x="87" y="85"/>
                  </a:cubicBezTo>
                  <a:cubicBezTo>
                    <a:pt x="88" y="87"/>
                    <a:pt x="91" y="86"/>
                    <a:pt x="93" y="86"/>
                  </a:cubicBezTo>
                  <a:cubicBezTo>
                    <a:pt x="94" y="86"/>
                    <a:pt x="94" y="87"/>
                    <a:pt x="95" y="87"/>
                  </a:cubicBezTo>
                  <a:cubicBezTo>
                    <a:pt x="100" y="88"/>
                    <a:pt x="104" y="92"/>
                    <a:pt x="109" y="95"/>
                  </a:cubicBezTo>
                  <a:cubicBezTo>
                    <a:pt x="111" y="98"/>
                    <a:pt x="114" y="100"/>
                    <a:pt x="116" y="103"/>
                  </a:cubicBezTo>
                  <a:cubicBezTo>
                    <a:pt x="117" y="102"/>
                    <a:pt x="117" y="102"/>
                    <a:pt x="117" y="103"/>
                  </a:cubicBezTo>
                  <a:cubicBezTo>
                    <a:pt x="122" y="109"/>
                    <a:pt x="125" y="113"/>
                    <a:pt x="129" y="115"/>
                  </a:cubicBezTo>
                  <a:cubicBezTo>
                    <a:pt x="129" y="112"/>
                    <a:pt x="129" y="111"/>
                    <a:pt x="125" y="106"/>
                  </a:cubicBezTo>
                  <a:cubicBezTo>
                    <a:pt x="123" y="104"/>
                    <a:pt x="121" y="101"/>
                    <a:pt x="119" y="99"/>
                  </a:cubicBezTo>
                  <a:cubicBezTo>
                    <a:pt x="118" y="98"/>
                    <a:pt x="117" y="97"/>
                    <a:pt x="115" y="96"/>
                  </a:cubicBezTo>
                  <a:cubicBezTo>
                    <a:pt x="115" y="93"/>
                    <a:pt x="112" y="92"/>
                    <a:pt x="111" y="90"/>
                  </a:cubicBezTo>
                  <a:cubicBezTo>
                    <a:pt x="114" y="91"/>
                    <a:pt x="117" y="92"/>
                    <a:pt x="119" y="92"/>
                  </a:cubicBezTo>
                  <a:cubicBezTo>
                    <a:pt x="122" y="93"/>
                    <a:pt x="125" y="94"/>
                    <a:pt x="128" y="95"/>
                  </a:cubicBezTo>
                  <a:moveTo>
                    <a:pt x="101" y="95"/>
                  </a:moveTo>
                  <a:cubicBezTo>
                    <a:pt x="102" y="94"/>
                    <a:pt x="100" y="92"/>
                    <a:pt x="99" y="92"/>
                  </a:cubicBezTo>
                  <a:cubicBezTo>
                    <a:pt x="94" y="89"/>
                    <a:pt x="91" y="88"/>
                    <a:pt x="85" y="88"/>
                  </a:cubicBezTo>
                  <a:cubicBezTo>
                    <a:pt x="82" y="88"/>
                    <a:pt x="77" y="87"/>
                    <a:pt x="75" y="90"/>
                  </a:cubicBezTo>
                  <a:cubicBezTo>
                    <a:pt x="74" y="89"/>
                    <a:pt x="73" y="90"/>
                    <a:pt x="73" y="90"/>
                  </a:cubicBezTo>
                  <a:cubicBezTo>
                    <a:pt x="69" y="92"/>
                    <a:pt x="66" y="93"/>
                    <a:pt x="63" y="95"/>
                  </a:cubicBezTo>
                  <a:cubicBezTo>
                    <a:pt x="59" y="97"/>
                    <a:pt x="57" y="98"/>
                    <a:pt x="55" y="101"/>
                  </a:cubicBezTo>
                  <a:cubicBezTo>
                    <a:pt x="53" y="103"/>
                    <a:pt x="51" y="104"/>
                    <a:pt x="49" y="106"/>
                  </a:cubicBezTo>
                  <a:cubicBezTo>
                    <a:pt x="48" y="110"/>
                    <a:pt x="45" y="112"/>
                    <a:pt x="44" y="115"/>
                  </a:cubicBezTo>
                  <a:cubicBezTo>
                    <a:pt x="43" y="120"/>
                    <a:pt x="40" y="122"/>
                    <a:pt x="40" y="127"/>
                  </a:cubicBezTo>
                  <a:cubicBezTo>
                    <a:pt x="38" y="131"/>
                    <a:pt x="40" y="140"/>
                    <a:pt x="40" y="144"/>
                  </a:cubicBezTo>
                  <a:cubicBezTo>
                    <a:pt x="41" y="144"/>
                    <a:pt x="42" y="143"/>
                    <a:pt x="43" y="143"/>
                  </a:cubicBezTo>
                  <a:cubicBezTo>
                    <a:pt x="44" y="141"/>
                    <a:pt x="44" y="138"/>
                    <a:pt x="44" y="134"/>
                  </a:cubicBezTo>
                  <a:cubicBezTo>
                    <a:pt x="44" y="134"/>
                    <a:pt x="45" y="134"/>
                    <a:pt x="45" y="133"/>
                  </a:cubicBezTo>
                  <a:cubicBezTo>
                    <a:pt x="45" y="133"/>
                    <a:pt x="45" y="132"/>
                    <a:pt x="45" y="132"/>
                  </a:cubicBezTo>
                  <a:cubicBezTo>
                    <a:pt x="47" y="128"/>
                    <a:pt x="46" y="125"/>
                    <a:pt x="47" y="122"/>
                  </a:cubicBezTo>
                  <a:cubicBezTo>
                    <a:pt x="48" y="119"/>
                    <a:pt x="49" y="117"/>
                    <a:pt x="50" y="116"/>
                  </a:cubicBezTo>
                  <a:cubicBezTo>
                    <a:pt x="50" y="121"/>
                    <a:pt x="47" y="127"/>
                    <a:pt x="47" y="134"/>
                  </a:cubicBezTo>
                  <a:cubicBezTo>
                    <a:pt x="47" y="139"/>
                    <a:pt x="48" y="144"/>
                    <a:pt x="48" y="150"/>
                  </a:cubicBezTo>
                  <a:cubicBezTo>
                    <a:pt x="50" y="150"/>
                    <a:pt x="49" y="153"/>
                    <a:pt x="51" y="154"/>
                  </a:cubicBezTo>
                  <a:cubicBezTo>
                    <a:pt x="53" y="153"/>
                    <a:pt x="52" y="150"/>
                    <a:pt x="52" y="148"/>
                  </a:cubicBezTo>
                  <a:cubicBezTo>
                    <a:pt x="52" y="142"/>
                    <a:pt x="51" y="134"/>
                    <a:pt x="52" y="129"/>
                  </a:cubicBezTo>
                  <a:cubicBezTo>
                    <a:pt x="51" y="120"/>
                    <a:pt x="55" y="111"/>
                    <a:pt x="59" y="103"/>
                  </a:cubicBezTo>
                  <a:cubicBezTo>
                    <a:pt x="65" y="99"/>
                    <a:pt x="69" y="94"/>
                    <a:pt x="77" y="91"/>
                  </a:cubicBezTo>
                  <a:cubicBezTo>
                    <a:pt x="80" y="93"/>
                    <a:pt x="84" y="92"/>
                    <a:pt x="87" y="92"/>
                  </a:cubicBezTo>
                  <a:cubicBezTo>
                    <a:pt x="92" y="92"/>
                    <a:pt x="95" y="94"/>
                    <a:pt x="99" y="96"/>
                  </a:cubicBezTo>
                  <a:cubicBezTo>
                    <a:pt x="100" y="95"/>
                    <a:pt x="101" y="96"/>
                    <a:pt x="101" y="95"/>
                  </a:cubicBezTo>
                  <a:moveTo>
                    <a:pt x="126" y="88"/>
                  </a:moveTo>
                  <a:cubicBezTo>
                    <a:pt x="125" y="85"/>
                    <a:pt x="122" y="84"/>
                    <a:pt x="119" y="84"/>
                  </a:cubicBezTo>
                  <a:cubicBezTo>
                    <a:pt x="116" y="83"/>
                    <a:pt x="111" y="83"/>
                    <a:pt x="108" y="82"/>
                  </a:cubicBezTo>
                  <a:cubicBezTo>
                    <a:pt x="108" y="82"/>
                    <a:pt x="108" y="82"/>
                    <a:pt x="108" y="82"/>
                  </a:cubicBezTo>
                  <a:cubicBezTo>
                    <a:pt x="108" y="83"/>
                    <a:pt x="108" y="83"/>
                    <a:pt x="108" y="83"/>
                  </a:cubicBezTo>
                  <a:cubicBezTo>
                    <a:pt x="112" y="85"/>
                    <a:pt x="117" y="86"/>
                    <a:pt x="122" y="87"/>
                  </a:cubicBezTo>
                  <a:cubicBezTo>
                    <a:pt x="123" y="88"/>
                    <a:pt x="125" y="89"/>
                    <a:pt x="126" y="88"/>
                  </a:cubicBezTo>
                  <a:moveTo>
                    <a:pt x="20" y="103"/>
                  </a:moveTo>
                  <a:cubicBezTo>
                    <a:pt x="16" y="103"/>
                    <a:pt x="17" y="107"/>
                    <a:pt x="18" y="109"/>
                  </a:cubicBezTo>
                  <a:cubicBezTo>
                    <a:pt x="19" y="109"/>
                    <a:pt x="19" y="108"/>
                    <a:pt x="21" y="108"/>
                  </a:cubicBezTo>
                  <a:cubicBezTo>
                    <a:pt x="21" y="106"/>
                    <a:pt x="21" y="105"/>
                    <a:pt x="20" y="103"/>
                  </a:cubicBezTo>
                  <a:moveTo>
                    <a:pt x="87" y="97"/>
                  </a:moveTo>
                  <a:cubicBezTo>
                    <a:pt x="86" y="93"/>
                    <a:pt x="81" y="95"/>
                    <a:pt x="78" y="94"/>
                  </a:cubicBezTo>
                  <a:cubicBezTo>
                    <a:pt x="74" y="95"/>
                    <a:pt x="71" y="96"/>
                    <a:pt x="69" y="98"/>
                  </a:cubicBezTo>
                  <a:cubicBezTo>
                    <a:pt x="69" y="98"/>
                    <a:pt x="68" y="98"/>
                    <a:pt x="68" y="98"/>
                  </a:cubicBezTo>
                  <a:cubicBezTo>
                    <a:pt x="66" y="101"/>
                    <a:pt x="64" y="103"/>
                    <a:pt x="62" y="106"/>
                  </a:cubicBezTo>
                  <a:cubicBezTo>
                    <a:pt x="62" y="106"/>
                    <a:pt x="61" y="106"/>
                    <a:pt x="61" y="106"/>
                  </a:cubicBezTo>
                  <a:cubicBezTo>
                    <a:pt x="61" y="108"/>
                    <a:pt x="60" y="108"/>
                    <a:pt x="59" y="110"/>
                  </a:cubicBezTo>
                  <a:cubicBezTo>
                    <a:pt x="60" y="111"/>
                    <a:pt x="59" y="112"/>
                    <a:pt x="59" y="114"/>
                  </a:cubicBezTo>
                  <a:cubicBezTo>
                    <a:pt x="58" y="114"/>
                    <a:pt x="58" y="114"/>
                    <a:pt x="57" y="115"/>
                  </a:cubicBezTo>
                  <a:cubicBezTo>
                    <a:pt x="56" y="118"/>
                    <a:pt x="56" y="122"/>
                    <a:pt x="55" y="126"/>
                  </a:cubicBezTo>
                  <a:cubicBezTo>
                    <a:pt x="55" y="128"/>
                    <a:pt x="55" y="130"/>
                    <a:pt x="55" y="131"/>
                  </a:cubicBezTo>
                  <a:cubicBezTo>
                    <a:pt x="55" y="135"/>
                    <a:pt x="56" y="137"/>
                    <a:pt x="55" y="140"/>
                  </a:cubicBezTo>
                  <a:cubicBezTo>
                    <a:pt x="55" y="140"/>
                    <a:pt x="55" y="141"/>
                    <a:pt x="55" y="141"/>
                  </a:cubicBezTo>
                  <a:cubicBezTo>
                    <a:pt x="55" y="145"/>
                    <a:pt x="57" y="149"/>
                    <a:pt x="57" y="153"/>
                  </a:cubicBezTo>
                  <a:cubicBezTo>
                    <a:pt x="58" y="157"/>
                    <a:pt x="58" y="160"/>
                    <a:pt x="61" y="161"/>
                  </a:cubicBezTo>
                  <a:cubicBezTo>
                    <a:pt x="61" y="160"/>
                    <a:pt x="63" y="159"/>
                    <a:pt x="63" y="159"/>
                  </a:cubicBezTo>
                  <a:cubicBezTo>
                    <a:pt x="61" y="151"/>
                    <a:pt x="60" y="146"/>
                    <a:pt x="59" y="140"/>
                  </a:cubicBezTo>
                  <a:cubicBezTo>
                    <a:pt x="60" y="136"/>
                    <a:pt x="59" y="132"/>
                    <a:pt x="59" y="127"/>
                  </a:cubicBezTo>
                  <a:cubicBezTo>
                    <a:pt x="60" y="122"/>
                    <a:pt x="59" y="115"/>
                    <a:pt x="63" y="111"/>
                  </a:cubicBezTo>
                  <a:cubicBezTo>
                    <a:pt x="63" y="115"/>
                    <a:pt x="63" y="118"/>
                    <a:pt x="64" y="121"/>
                  </a:cubicBezTo>
                  <a:cubicBezTo>
                    <a:pt x="65" y="121"/>
                    <a:pt x="65" y="121"/>
                    <a:pt x="65" y="121"/>
                  </a:cubicBezTo>
                  <a:cubicBezTo>
                    <a:pt x="66" y="120"/>
                    <a:pt x="65" y="119"/>
                    <a:pt x="65" y="118"/>
                  </a:cubicBezTo>
                  <a:cubicBezTo>
                    <a:pt x="66" y="118"/>
                    <a:pt x="66" y="117"/>
                    <a:pt x="66" y="117"/>
                  </a:cubicBezTo>
                  <a:cubicBezTo>
                    <a:pt x="64" y="104"/>
                    <a:pt x="76" y="98"/>
                    <a:pt x="87" y="97"/>
                  </a:cubicBezTo>
                  <a:moveTo>
                    <a:pt x="42" y="116"/>
                  </a:moveTo>
                  <a:cubicBezTo>
                    <a:pt x="42" y="112"/>
                    <a:pt x="44" y="109"/>
                    <a:pt x="46" y="106"/>
                  </a:cubicBezTo>
                  <a:cubicBezTo>
                    <a:pt x="47" y="105"/>
                    <a:pt x="48" y="103"/>
                    <a:pt x="46" y="103"/>
                  </a:cubicBezTo>
                  <a:cubicBezTo>
                    <a:pt x="44" y="105"/>
                    <a:pt x="42" y="107"/>
                    <a:pt x="41" y="110"/>
                  </a:cubicBezTo>
                  <a:cubicBezTo>
                    <a:pt x="40" y="111"/>
                    <a:pt x="39" y="111"/>
                    <a:pt x="39" y="112"/>
                  </a:cubicBezTo>
                  <a:cubicBezTo>
                    <a:pt x="37" y="116"/>
                    <a:pt x="35" y="120"/>
                    <a:pt x="33" y="124"/>
                  </a:cubicBezTo>
                  <a:cubicBezTo>
                    <a:pt x="34" y="126"/>
                    <a:pt x="32" y="127"/>
                    <a:pt x="32" y="129"/>
                  </a:cubicBezTo>
                  <a:cubicBezTo>
                    <a:pt x="32" y="130"/>
                    <a:pt x="32" y="132"/>
                    <a:pt x="32" y="133"/>
                  </a:cubicBezTo>
                  <a:cubicBezTo>
                    <a:pt x="33" y="132"/>
                    <a:pt x="33" y="132"/>
                    <a:pt x="34" y="132"/>
                  </a:cubicBezTo>
                  <a:cubicBezTo>
                    <a:pt x="35" y="131"/>
                    <a:pt x="37" y="127"/>
                    <a:pt x="38" y="124"/>
                  </a:cubicBezTo>
                  <a:cubicBezTo>
                    <a:pt x="39" y="123"/>
                    <a:pt x="38" y="123"/>
                    <a:pt x="38" y="122"/>
                  </a:cubicBezTo>
                  <a:cubicBezTo>
                    <a:pt x="39" y="120"/>
                    <a:pt x="41" y="118"/>
                    <a:pt x="42" y="116"/>
                  </a:cubicBezTo>
                  <a:moveTo>
                    <a:pt x="111" y="147"/>
                  </a:moveTo>
                  <a:cubicBezTo>
                    <a:pt x="112" y="146"/>
                    <a:pt x="111" y="145"/>
                    <a:pt x="110" y="143"/>
                  </a:cubicBezTo>
                  <a:cubicBezTo>
                    <a:pt x="110" y="142"/>
                    <a:pt x="109" y="141"/>
                    <a:pt x="109" y="139"/>
                  </a:cubicBezTo>
                  <a:cubicBezTo>
                    <a:pt x="107" y="135"/>
                    <a:pt x="107" y="130"/>
                    <a:pt x="106" y="126"/>
                  </a:cubicBezTo>
                  <a:cubicBezTo>
                    <a:pt x="103" y="121"/>
                    <a:pt x="99" y="114"/>
                    <a:pt x="97" y="109"/>
                  </a:cubicBezTo>
                  <a:cubicBezTo>
                    <a:pt x="97" y="108"/>
                    <a:pt x="96" y="108"/>
                    <a:pt x="96" y="107"/>
                  </a:cubicBezTo>
                  <a:cubicBezTo>
                    <a:pt x="95" y="107"/>
                    <a:pt x="96" y="107"/>
                    <a:pt x="96" y="106"/>
                  </a:cubicBezTo>
                  <a:cubicBezTo>
                    <a:pt x="94" y="105"/>
                    <a:pt x="92" y="102"/>
                    <a:pt x="90" y="102"/>
                  </a:cubicBezTo>
                  <a:cubicBezTo>
                    <a:pt x="89" y="101"/>
                    <a:pt x="87" y="101"/>
                    <a:pt x="86" y="101"/>
                  </a:cubicBezTo>
                  <a:cubicBezTo>
                    <a:pt x="85" y="101"/>
                    <a:pt x="83" y="101"/>
                    <a:pt x="82" y="100"/>
                  </a:cubicBezTo>
                  <a:cubicBezTo>
                    <a:pt x="80" y="100"/>
                    <a:pt x="77" y="101"/>
                    <a:pt x="75" y="102"/>
                  </a:cubicBezTo>
                  <a:cubicBezTo>
                    <a:pt x="73" y="104"/>
                    <a:pt x="70" y="105"/>
                    <a:pt x="69" y="108"/>
                  </a:cubicBezTo>
                  <a:cubicBezTo>
                    <a:pt x="68" y="110"/>
                    <a:pt x="69" y="114"/>
                    <a:pt x="69" y="117"/>
                  </a:cubicBezTo>
                  <a:cubicBezTo>
                    <a:pt x="69" y="117"/>
                    <a:pt x="68" y="118"/>
                    <a:pt x="69" y="119"/>
                  </a:cubicBezTo>
                  <a:cubicBezTo>
                    <a:pt x="69" y="119"/>
                    <a:pt x="69" y="120"/>
                    <a:pt x="70" y="121"/>
                  </a:cubicBezTo>
                  <a:cubicBezTo>
                    <a:pt x="70" y="122"/>
                    <a:pt x="70" y="122"/>
                    <a:pt x="70" y="123"/>
                  </a:cubicBezTo>
                  <a:cubicBezTo>
                    <a:pt x="70" y="124"/>
                    <a:pt x="71" y="125"/>
                    <a:pt x="71" y="125"/>
                  </a:cubicBezTo>
                  <a:cubicBezTo>
                    <a:pt x="72" y="126"/>
                    <a:pt x="72" y="127"/>
                    <a:pt x="72" y="128"/>
                  </a:cubicBezTo>
                  <a:cubicBezTo>
                    <a:pt x="72" y="129"/>
                    <a:pt x="73" y="129"/>
                    <a:pt x="73" y="129"/>
                  </a:cubicBezTo>
                  <a:cubicBezTo>
                    <a:pt x="74" y="130"/>
                    <a:pt x="74" y="132"/>
                    <a:pt x="75" y="133"/>
                  </a:cubicBezTo>
                  <a:cubicBezTo>
                    <a:pt x="75" y="133"/>
                    <a:pt x="76" y="134"/>
                    <a:pt x="76" y="134"/>
                  </a:cubicBezTo>
                  <a:cubicBezTo>
                    <a:pt x="76" y="135"/>
                    <a:pt x="77" y="136"/>
                    <a:pt x="77" y="137"/>
                  </a:cubicBezTo>
                  <a:cubicBezTo>
                    <a:pt x="78" y="140"/>
                    <a:pt x="80" y="142"/>
                    <a:pt x="81" y="146"/>
                  </a:cubicBezTo>
                  <a:cubicBezTo>
                    <a:pt x="83" y="147"/>
                    <a:pt x="83" y="151"/>
                    <a:pt x="86" y="150"/>
                  </a:cubicBezTo>
                  <a:cubicBezTo>
                    <a:pt x="86" y="147"/>
                    <a:pt x="84" y="144"/>
                    <a:pt x="82" y="141"/>
                  </a:cubicBezTo>
                  <a:cubicBezTo>
                    <a:pt x="78" y="133"/>
                    <a:pt x="74" y="124"/>
                    <a:pt x="72" y="115"/>
                  </a:cubicBezTo>
                  <a:cubicBezTo>
                    <a:pt x="74" y="111"/>
                    <a:pt x="75" y="107"/>
                    <a:pt x="79" y="105"/>
                  </a:cubicBezTo>
                  <a:cubicBezTo>
                    <a:pt x="83" y="105"/>
                    <a:pt x="86" y="105"/>
                    <a:pt x="89" y="105"/>
                  </a:cubicBezTo>
                  <a:cubicBezTo>
                    <a:pt x="90" y="106"/>
                    <a:pt x="91" y="106"/>
                    <a:pt x="91" y="106"/>
                  </a:cubicBezTo>
                  <a:cubicBezTo>
                    <a:pt x="91" y="108"/>
                    <a:pt x="93" y="108"/>
                    <a:pt x="94" y="110"/>
                  </a:cubicBezTo>
                  <a:cubicBezTo>
                    <a:pt x="96" y="113"/>
                    <a:pt x="97" y="117"/>
                    <a:pt x="99" y="122"/>
                  </a:cubicBezTo>
                  <a:cubicBezTo>
                    <a:pt x="100" y="125"/>
                    <a:pt x="102" y="127"/>
                    <a:pt x="103" y="129"/>
                  </a:cubicBezTo>
                  <a:cubicBezTo>
                    <a:pt x="105" y="136"/>
                    <a:pt x="106" y="145"/>
                    <a:pt x="111" y="147"/>
                  </a:cubicBezTo>
                  <a:moveTo>
                    <a:pt x="131" y="130"/>
                  </a:moveTo>
                  <a:cubicBezTo>
                    <a:pt x="132" y="129"/>
                    <a:pt x="131" y="128"/>
                    <a:pt x="130" y="127"/>
                  </a:cubicBezTo>
                  <a:cubicBezTo>
                    <a:pt x="130" y="126"/>
                    <a:pt x="129" y="124"/>
                    <a:pt x="129" y="123"/>
                  </a:cubicBezTo>
                  <a:cubicBezTo>
                    <a:pt x="128" y="123"/>
                    <a:pt x="129" y="122"/>
                    <a:pt x="128" y="122"/>
                  </a:cubicBezTo>
                  <a:cubicBezTo>
                    <a:pt x="128" y="119"/>
                    <a:pt x="127" y="117"/>
                    <a:pt x="125" y="115"/>
                  </a:cubicBezTo>
                  <a:cubicBezTo>
                    <a:pt x="125" y="113"/>
                    <a:pt x="123" y="114"/>
                    <a:pt x="122" y="113"/>
                  </a:cubicBezTo>
                  <a:cubicBezTo>
                    <a:pt x="121" y="111"/>
                    <a:pt x="119" y="109"/>
                    <a:pt x="118" y="108"/>
                  </a:cubicBezTo>
                  <a:cubicBezTo>
                    <a:pt x="115" y="105"/>
                    <a:pt x="113" y="102"/>
                    <a:pt x="110" y="101"/>
                  </a:cubicBezTo>
                  <a:cubicBezTo>
                    <a:pt x="109" y="99"/>
                    <a:pt x="102" y="93"/>
                    <a:pt x="103" y="99"/>
                  </a:cubicBezTo>
                  <a:cubicBezTo>
                    <a:pt x="103" y="99"/>
                    <a:pt x="104" y="99"/>
                    <a:pt x="105" y="100"/>
                  </a:cubicBezTo>
                  <a:cubicBezTo>
                    <a:pt x="108" y="103"/>
                    <a:pt x="111" y="106"/>
                    <a:pt x="114" y="108"/>
                  </a:cubicBezTo>
                  <a:cubicBezTo>
                    <a:pt x="117" y="112"/>
                    <a:pt x="119" y="114"/>
                    <a:pt x="122" y="118"/>
                  </a:cubicBezTo>
                  <a:cubicBezTo>
                    <a:pt x="124" y="121"/>
                    <a:pt x="126" y="125"/>
                    <a:pt x="129" y="128"/>
                  </a:cubicBezTo>
                  <a:cubicBezTo>
                    <a:pt x="130" y="129"/>
                    <a:pt x="130" y="130"/>
                    <a:pt x="131" y="130"/>
                  </a:cubicBezTo>
                  <a:moveTo>
                    <a:pt x="129" y="103"/>
                  </a:moveTo>
                  <a:cubicBezTo>
                    <a:pt x="129" y="103"/>
                    <a:pt x="128" y="102"/>
                    <a:pt x="129" y="102"/>
                  </a:cubicBezTo>
                  <a:cubicBezTo>
                    <a:pt x="127" y="100"/>
                    <a:pt x="126" y="99"/>
                    <a:pt x="124" y="96"/>
                  </a:cubicBezTo>
                  <a:cubicBezTo>
                    <a:pt x="122" y="96"/>
                    <a:pt x="119" y="94"/>
                    <a:pt x="117" y="94"/>
                  </a:cubicBezTo>
                  <a:cubicBezTo>
                    <a:pt x="117" y="95"/>
                    <a:pt x="117" y="95"/>
                    <a:pt x="117" y="95"/>
                  </a:cubicBezTo>
                  <a:cubicBezTo>
                    <a:pt x="121" y="97"/>
                    <a:pt x="123" y="103"/>
                    <a:pt x="129" y="103"/>
                  </a:cubicBezTo>
                  <a:moveTo>
                    <a:pt x="108" y="152"/>
                  </a:moveTo>
                  <a:cubicBezTo>
                    <a:pt x="109" y="150"/>
                    <a:pt x="105" y="143"/>
                    <a:pt x="105" y="142"/>
                  </a:cubicBezTo>
                  <a:cubicBezTo>
                    <a:pt x="104" y="141"/>
                    <a:pt x="104" y="139"/>
                    <a:pt x="103" y="137"/>
                  </a:cubicBezTo>
                  <a:cubicBezTo>
                    <a:pt x="102" y="132"/>
                    <a:pt x="99" y="126"/>
                    <a:pt x="98" y="121"/>
                  </a:cubicBezTo>
                  <a:cubicBezTo>
                    <a:pt x="95" y="119"/>
                    <a:pt x="94" y="113"/>
                    <a:pt x="92" y="110"/>
                  </a:cubicBezTo>
                  <a:cubicBezTo>
                    <a:pt x="91" y="110"/>
                    <a:pt x="90" y="109"/>
                    <a:pt x="89" y="108"/>
                  </a:cubicBezTo>
                  <a:cubicBezTo>
                    <a:pt x="88" y="108"/>
                    <a:pt x="86" y="106"/>
                    <a:pt x="85" y="106"/>
                  </a:cubicBezTo>
                  <a:cubicBezTo>
                    <a:pt x="83" y="106"/>
                    <a:pt x="82" y="107"/>
                    <a:pt x="80" y="108"/>
                  </a:cubicBezTo>
                  <a:cubicBezTo>
                    <a:pt x="73" y="112"/>
                    <a:pt x="79" y="122"/>
                    <a:pt x="81" y="128"/>
                  </a:cubicBezTo>
                  <a:cubicBezTo>
                    <a:pt x="83" y="130"/>
                    <a:pt x="83" y="136"/>
                    <a:pt x="86" y="136"/>
                  </a:cubicBezTo>
                  <a:cubicBezTo>
                    <a:pt x="87" y="134"/>
                    <a:pt x="85" y="131"/>
                    <a:pt x="84" y="129"/>
                  </a:cubicBezTo>
                  <a:cubicBezTo>
                    <a:pt x="84" y="127"/>
                    <a:pt x="83" y="124"/>
                    <a:pt x="83" y="121"/>
                  </a:cubicBezTo>
                  <a:cubicBezTo>
                    <a:pt x="82" y="117"/>
                    <a:pt x="79" y="114"/>
                    <a:pt x="81" y="111"/>
                  </a:cubicBezTo>
                  <a:cubicBezTo>
                    <a:pt x="83" y="112"/>
                    <a:pt x="84" y="115"/>
                    <a:pt x="85" y="117"/>
                  </a:cubicBezTo>
                  <a:cubicBezTo>
                    <a:pt x="87" y="119"/>
                    <a:pt x="89" y="120"/>
                    <a:pt x="90" y="122"/>
                  </a:cubicBezTo>
                  <a:cubicBezTo>
                    <a:pt x="91" y="126"/>
                    <a:pt x="92" y="129"/>
                    <a:pt x="93" y="132"/>
                  </a:cubicBezTo>
                  <a:cubicBezTo>
                    <a:pt x="94" y="133"/>
                    <a:pt x="95" y="135"/>
                    <a:pt x="95" y="136"/>
                  </a:cubicBezTo>
                  <a:cubicBezTo>
                    <a:pt x="95" y="137"/>
                    <a:pt x="95" y="137"/>
                    <a:pt x="95" y="138"/>
                  </a:cubicBezTo>
                  <a:cubicBezTo>
                    <a:pt x="95" y="140"/>
                    <a:pt x="97" y="143"/>
                    <a:pt x="98" y="145"/>
                  </a:cubicBezTo>
                  <a:cubicBezTo>
                    <a:pt x="99" y="149"/>
                    <a:pt x="101" y="152"/>
                    <a:pt x="102" y="157"/>
                  </a:cubicBezTo>
                  <a:cubicBezTo>
                    <a:pt x="104" y="156"/>
                    <a:pt x="104" y="156"/>
                    <a:pt x="105" y="155"/>
                  </a:cubicBezTo>
                  <a:cubicBezTo>
                    <a:pt x="105" y="153"/>
                    <a:pt x="104" y="152"/>
                    <a:pt x="104" y="151"/>
                  </a:cubicBezTo>
                  <a:cubicBezTo>
                    <a:pt x="103" y="148"/>
                    <a:pt x="101" y="146"/>
                    <a:pt x="100" y="143"/>
                  </a:cubicBezTo>
                  <a:cubicBezTo>
                    <a:pt x="100" y="142"/>
                    <a:pt x="100" y="141"/>
                    <a:pt x="100" y="141"/>
                  </a:cubicBezTo>
                  <a:cubicBezTo>
                    <a:pt x="100" y="140"/>
                    <a:pt x="99" y="139"/>
                    <a:pt x="98" y="138"/>
                  </a:cubicBezTo>
                  <a:cubicBezTo>
                    <a:pt x="96" y="133"/>
                    <a:pt x="96" y="127"/>
                    <a:pt x="94" y="122"/>
                  </a:cubicBezTo>
                  <a:cubicBezTo>
                    <a:pt x="91" y="117"/>
                    <a:pt x="88" y="114"/>
                    <a:pt x="85" y="110"/>
                  </a:cubicBezTo>
                  <a:cubicBezTo>
                    <a:pt x="90" y="111"/>
                    <a:pt x="93" y="117"/>
                    <a:pt x="95" y="122"/>
                  </a:cubicBezTo>
                  <a:cubicBezTo>
                    <a:pt x="97" y="125"/>
                    <a:pt x="98" y="129"/>
                    <a:pt x="99" y="133"/>
                  </a:cubicBezTo>
                  <a:cubicBezTo>
                    <a:pt x="100" y="134"/>
                    <a:pt x="100" y="134"/>
                    <a:pt x="100" y="135"/>
                  </a:cubicBezTo>
                  <a:cubicBezTo>
                    <a:pt x="101" y="137"/>
                    <a:pt x="101" y="139"/>
                    <a:pt x="102" y="140"/>
                  </a:cubicBezTo>
                  <a:cubicBezTo>
                    <a:pt x="102" y="142"/>
                    <a:pt x="103" y="143"/>
                    <a:pt x="103" y="144"/>
                  </a:cubicBezTo>
                  <a:cubicBezTo>
                    <a:pt x="104" y="145"/>
                    <a:pt x="105" y="152"/>
                    <a:pt x="107" y="152"/>
                  </a:cubicBezTo>
                  <a:moveTo>
                    <a:pt x="37" y="131"/>
                  </a:moveTo>
                  <a:cubicBezTo>
                    <a:pt x="35" y="132"/>
                    <a:pt x="34" y="136"/>
                    <a:pt x="36" y="139"/>
                  </a:cubicBezTo>
                  <a:cubicBezTo>
                    <a:pt x="38" y="138"/>
                    <a:pt x="39" y="133"/>
                    <a:pt x="37" y="131"/>
                  </a:cubicBezTo>
                  <a:moveTo>
                    <a:pt x="69" y="126"/>
                  </a:moveTo>
                  <a:cubicBezTo>
                    <a:pt x="68" y="126"/>
                    <a:pt x="67" y="124"/>
                    <a:pt x="66" y="125"/>
                  </a:cubicBezTo>
                  <a:cubicBezTo>
                    <a:pt x="66" y="125"/>
                    <a:pt x="66" y="126"/>
                    <a:pt x="66" y="126"/>
                  </a:cubicBezTo>
                  <a:cubicBezTo>
                    <a:pt x="68" y="138"/>
                    <a:pt x="75" y="149"/>
                    <a:pt x="80" y="160"/>
                  </a:cubicBezTo>
                  <a:cubicBezTo>
                    <a:pt x="82" y="161"/>
                    <a:pt x="83" y="164"/>
                    <a:pt x="85" y="165"/>
                  </a:cubicBezTo>
                  <a:cubicBezTo>
                    <a:pt x="85" y="165"/>
                    <a:pt x="85" y="164"/>
                    <a:pt x="85" y="163"/>
                  </a:cubicBezTo>
                  <a:cubicBezTo>
                    <a:pt x="85" y="163"/>
                    <a:pt x="85" y="162"/>
                    <a:pt x="85" y="161"/>
                  </a:cubicBezTo>
                  <a:cubicBezTo>
                    <a:pt x="80" y="150"/>
                    <a:pt x="72" y="138"/>
                    <a:pt x="69" y="126"/>
                  </a:cubicBezTo>
                  <a:moveTo>
                    <a:pt x="88" y="123"/>
                  </a:moveTo>
                  <a:cubicBezTo>
                    <a:pt x="87" y="123"/>
                    <a:pt x="87" y="123"/>
                    <a:pt x="86" y="123"/>
                  </a:cubicBezTo>
                  <a:cubicBezTo>
                    <a:pt x="85" y="124"/>
                    <a:pt x="86" y="129"/>
                    <a:pt x="87" y="132"/>
                  </a:cubicBezTo>
                  <a:cubicBezTo>
                    <a:pt x="87" y="132"/>
                    <a:pt x="88" y="133"/>
                    <a:pt x="88" y="133"/>
                  </a:cubicBezTo>
                  <a:cubicBezTo>
                    <a:pt x="89" y="136"/>
                    <a:pt x="89" y="138"/>
                    <a:pt x="89" y="141"/>
                  </a:cubicBezTo>
                  <a:cubicBezTo>
                    <a:pt x="91" y="145"/>
                    <a:pt x="92" y="150"/>
                    <a:pt x="94" y="153"/>
                  </a:cubicBezTo>
                  <a:cubicBezTo>
                    <a:pt x="94" y="155"/>
                    <a:pt x="95" y="157"/>
                    <a:pt x="95" y="158"/>
                  </a:cubicBezTo>
                  <a:cubicBezTo>
                    <a:pt x="97" y="162"/>
                    <a:pt x="98" y="164"/>
                    <a:pt x="100" y="167"/>
                  </a:cubicBezTo>
                  <a:cubicBezTo>
                    <a:pt x="103" y="168"/>
                    <a:pt x="104" y="170"/>
                    <a:pt x="107" y="171"/>
                  </a:cubicBezTo>
                  <a:cubicBezTo>
                    <a:pt x="108" y="169"/>
                    <a:pt x="106" y="167"/>
                    <a:pt x="105" y="165"/>
                  </a:cubicBezTo>
                  <a:cubicBezTo>
                    <a:pt x="103" y="162"/>
                    <a:pt x="102" y="160"/>
                    <a:pt x="101" y="158"/>
                  </a:cubicBezTo>
                  <a:cubicBezTo>
                    <a:pt x="100" y="157"/>
                    <a:pt x="99" y="155"/>
                    <a:pt x="98" y="153"/>
                  </a:cubicBezTo>
                  <a:cubicBezTo>
                    <a:pt x="98" y="152"/>
                    <a:pt x="99" y="152"/>
                    <a:pt x="98" y="152"/>
                  </a:cubicBezTo>
                  <a:cubicBezTo>
                    <a:pt x="94" y="144"/>
                    <a:pt x="91" y="132"/>
                    <a:pt x="88" y="123"/>
                  </a:cubicBezTo>
                  <a:moveTo>
                    <a:pt x="63" y="129"/>
                  </a:moveTo>
                  <a:cubicBezTo>
                    <a:pt x="63" y="128"/>
                    <a:pt x="62" y="129"/>
                    <a:pt x="62" y="129"/>
                  </a:cubicBezTo>
                  <a:cubicBezTo>
                    <a:pt x="62" y="129"/>
                    <a:pt x="62" y="129"/>
                    <a:pt x="62" y="129"/>
                  </a:cubicBezTo>
                  <a:cubicBezTo>
                    <a:pt x="61" y="133"/>
                    <a:pt x="62" y="138"/>
                    <a:pt x="62" y="142"/>
                  </a:cubicBezTo>
                  <a:cubicBezTo>
                    <a:pt x="62" y="143"/>
                    <a:pt x="62" y="144"/>
                    <a:pt x="62" y="145"/>
                  </a:cubicBezTo>
                  <a:cubicBezTo>
                    <a:pt x="62" y="149"/>
                    <a:pt x="63" y="152"/>
                    <a:pt x="64" y="155"/>
                  </a:cubicBezTo>
                  <a:cubicBezTo>
                    <a:pt x="65" y="158"/>
                    <a:pt x="66" y="163"/>
                    <a:pt x="69" y="165"/>
                  </a:cubicBezTo>
                  <a:cubicBezTo>
                    <a:pt x="70" y="167"/>
                    <a:pt x="70" y="168"/>
                    <a:pt x="72" y="168"/>
                  </a:cubicBezTo>
                  <a:cubicBezTo>
                    <a:pt x="73" y="167"/>
                    <a:pt x="73" y="165"/>
                    <a:pt x="72" y="164"/>
                  </a:cubicBezTo>
                  <a:cubicBezTo>
                    <a:pt x="70" y="159"/>
                    <a:pt x="66" y="152"/>
                    <a:pt x="66" y="146"/>
                  </a:cubicBezTo>
                  <a:cubicBezTo>
                    <a:pt x="67" y="148"/>
                    <a:pt x="69" y="154"/>
                    <a:pt x="72" y="152"/>
                  </a:cubicBezTo>
                  <a:cubicBezTo>
                    <a:pt x="70" y="145"/>
                    <a:pt x="66" y="140"/>
                    <a:pt x="65" y="135"/>
                  </a:cubicBezTo>
                  <a:cubicBezTo>
                    <a:pt x="64" y="133"/>
                    <a:pt x="65" y="131"/>
                    <a:pt x="63" y="129"/>
                  </a:cubicBezTo>
                  <a:moveTo>
                    <a:pt x="116" y="141"/>
                  </a:moveTo>
                  <a:cubicBezTo>
                    <a:pt x="117" y="138"/>
                    <a:pt x="115" y="136"/>
                    <a:pt x="114" y="133"/>
                  </a:cubicBezTo>
                  <a:cubicBezTo>
                    <a:pt x="111" y="128"/>
                    <a:pt x="111" y="120"/>
                    <a:pt x="106" y="120"/>
                  </a:cubicBezTo>
                  <a:cubicBezTo>
                    <a:pt x="106" y="121"/>
                    <a:pt x="106" y="121"/>
                    <a:pt x="106" y="121"/>
                  </a:cubicBezTo>
                  <a:cubicBezTo>
                    <a:pt x="109" y="131"/>
                    <a:pt x="112" y="141"/>
                    <a:pt x="114" y="151"/>
                  </a:cubicBezTo>
                  <a:cubicBezTo>
                    <a:pt x="116" y="151"/>
                    <a:pt x="116" y="155"/>
                    <a:pt x="118" y="154"/>
                  </a:cubicBezTo>
                  <a:cubicBezTo>
                    <a:pt x="118" y="154"/>
                    <a:pt x="117" y="153"/>
                    <a:pt x="118" y="153"/>
                  </a:cubicBezTo>
                  <a:cubicBezTo>
                    <a:pt x="118" y="149"/>
                    <a:pt x="118" y="144"/>
                    <a:pt x="116" y="141"/>
                  </a:cubicBezTo>
                  <a:moveTo>
                    <a:pt x="115" y="123"/>
                  </a:moveTo>
                  <a:cubicBezTo>
                    <a:pt x="113" y="122"/>
                    <a:pt x="113" y="125"/>
                    <a:pt x="113" y="126"/>
                  </a:cubicBezTo>
                  <a:cubicBezTo>
                    <a:pt x="114" y="128"/>
                    <a:pt x="115" y="129"/>
                    <a:pt x="116" y="131"/>
                  </a:cubicBezTo>
                  <a:cubicBezTo>
                    <a:pt x="118" y="137"/>
                    <a:pt x="121" y="149"/>
                    <a:pt x="122" y="158"/>
                  </a:cubicBezTo>
                  <a:cubicBezTo>
                    <a:pt x="126" y="156"/>
                    <a:pt x="126" y="147"/>
                    <a:pt x="125" y="142"/>
                  </a:cubicBezTo>
                  <a:cubicBezTo>
                    <a:pt x="124" y="140"/>
                    <a:pt x="124" y="139"/>
                    <a:pt x="123" y="138"/>
                  </a:cubicBezTo>
                  <a:cubicBezTo>
                    <a:pt x="123" y="137"/>
                    <a:pt x="122" y="137"/>
                    <a:pt x="122" y="137"/>
                  </a:cubicBezTo>
                  <a:cubicBezTo>
                    <a:pt x="121" y="135"/>
                    <a:pt x="121" y="134"/>
                    <a:pt x="120" y="132"/>
                  </a:cubicBezTo>
                  <a:cubicBezTo>
                    <a:pt x="120" y="131"/>
                    <a:pt x="119" y="132"/>
                    <a:pt x="119" y="131"/>
                  </a:cubicBezTo>
                  <a:cubicBezTo>
                    <a:pt x="117" y="129"/>
                    <a:pt x="116" y="125"/>
                    <a:pt x="115" y="123"/>
                  </a:cubicBezTo>
                  <a:moveTo>
                    <a:pt x="86" y="138"/>
                  </a:moveTo>
                  <a:cubicBezTo>
                    <a:pt x="86" y="138"/>
                    <a:pt x="86" y="138"/>
                    <a:pt x="85" y="139"/>
                  </a:cubicBezTo>
                  <a:cubicBezTo>
                    <a:pt x="85" y="141"/>
                    <a:pt x="87" y="144"/>
                    <a:pt x="88" y="147"/>
                  </a:cubicBezTo>
                  <a:cubicBezTo>
                    <a:pt x="88" y="149"/>
                    <a:pt x="88" y="151"/>
                    <a:pt x="91" y="151"/>
                  </a:cubicBezTo>
                  <a:cubicBezTo>
                    <a:pt x="92" y="147"/>
                    <a:pt x="89" y="145"/>
                    <a:pt x="87" y="142"/>
                  </a:cubicBezTo>
                  <a:cubicBezTo>
                    <a:pt x="87" y="141"/>
                    <a:pt x="87" y="139"/>
                    <a:pt x="86" y="138"/>
                  </a:cubicBezTo>
                  <a:moveTo>
                    <a:pt x="53" y="136"/>
                  </a:moveTo>
                  <a:cubicBezTo>
                    <a:pt x="53" y="136"/>
                    <a:pt x="53" y="136"/>
                    <a:pt x="52" y="136"/>
                  </a:cubicBezTo>
                  <a:cubicBezTo>
                    <a:pt x="52" y="138"/>
                    <a:pt x="53" y="157"/>
                    <a:pt x="55" y="158"/>
                  </a:cubicBezTo>
                  <a:cubicBezTo>
                    <a:pt x="57" y="156"/>
                    <a:pt x="54" y="138"/>
                    <a:pt x="53" y="136"/>
                  </a:cubicBezTo>
                  <a:moveTo>
                    <a:pt x="74" y="151"/>
                  </a:moveTo>
                  <a:cubicBezTo>
                    <a:pt x="72" y="151"/>
                    <a:pt x="72" y="156"/>
                    <a:pt x="72" y="157"/>
                  </a:cubicBezTo>
                  <a:cubicBezTo>
                    <a:pt x="73" y="159"/>
                    <a:pt x="74" y="161"/>
                    <a:pt x="75" y="163"/>
                  </a:cubicBezTo>
                  <a:cubicBezTo>
                    <a:pt x="76" y="166"/>
                    <a:pt x="77" y="168"/>
                    <a:pt x="79" y="171"/>
                  </a:cubicBezTo>
                  <a:cubicBezTo>
                    <a:pt x="79" y="171"/>
                    <a:pt x="80" y="171"/>
                    <a:pt x="80" y="171"/>
                  </a:cubicBezTo>
                  <a:cubicBezTo>
                    <a:pt x="81" y="172"/>
                    <a:pt x="81" y="172"/>
                    <a:pt x="82" y="173"/>
                  </a:cubicBezTo>
                  <a:cubicBezTo>
                    <a:pt x="82" y="172"/>
                    <a:pt x="83" y="172"/>
                    <a:pt x="83" y="171"/>
                  </a:cubicBezTo>
                  <a:cubicBezTo>
                    <a:pt x="80" y="165"/>
                    <a:pt x="77" y="158"/>
                    <a:pt x="74" y="151"/>
                  </a:cubicBezTo>
                  <a:moveTo>
                    <a:pt x="89" y="153"/>
                  </a:moveTo>
                  <a:cubicBezTo>
                    <a:pt x="86" y="153"/>
                    <a:pt x="86" y="156"/>
                    <a:pt x="87" y="158"/>
                  </a:cubicBezTo>
                  <a:cubicBezTo>
                    <a:pt x="88" y="161"/>
                    <a:pt x="89" y="165"/>
                    <a:pt x="92" y="168"/>
                  </a:cubicBezTo>
                  <a:cubicBezTo>
                    <a:pt x="94" y="171"/>
                    <a:pt x="97" y="174"/>
                    <a:pt x="100" y="174"/>
                  </a:cubicBezTo>
                  <a:cubicBezTo>
                    <a:pt x="100" y="173"/>
                    <a:pt x="100" y="172"/>
                    <a:pt x="101" y="171"/>
                  </a:cubicBezTo>
                  <a:cubicBezTo>
                    <a:pt x="99" y="168"/>
                    <a:pt x="97" y="165"/>
                    <a:pt x="94" y="162"/>
                  </a:cubicBezTo>
                  <a:cubicBezTo>
                    <a:pt x="93" y="158"/>
                    <a:pt x="90" y="158"/>
                    <a:pt x="89" y="153"/>
                  </a:cubicBezTo>
                  <a:moveTo>
                    <a:pt x="109" y="149"/>
                  </a:moveTo>
                  <a:cubicBezTo>
                    <a:pt x="108" y="149"/>
                    <a:pt x="108" y="149"/>
                    <a:pt x="108" y="149"/>
                  </a:cubicBezTo>
                  <a:cubicBezTo>
                    <a:pt x="108" y="149"/>
                    <a:pt x="108" y="150"/>
                    <a:pt x="108" y="151"/>
                  </a:cubicBezTo>
                  <a:cubicBezTo>
                    <a:pt x="108" y="156"/>
                    <a:pt x="110" y="165"/>
                    <a:pt x="112" y="168"/>
                  </a:cubicBezTo>
                  <a:cubicBezTo>
                    <a:pt x="113" y="168"/>
                    <a:pt x="114" y="168"/>
                    <a:pt x="114" y="167"/>
                  </a:cubicBezTo>
                  <a:cubicBezTo>
                    <a:pt x="113" y="161"/>
                    <a:pt x="115" y="153"/>
                    <a:pt x="109" y="149"/>
                  </a:cubicBezTo>
                  <a:moveTo>
                    <a:pt x="110" y="167"/>
                  </a:moveTo>
                  <a:cubicBezTo>
                    <a:pt x="109" y="163"/>
                    <a:pt x="108" y="157"/>
                    <a:pt x="105" y="156"/>
                  </a:cubicBezTo>
                  <a:cubicBezTo>
                    <a:pt x="104" y="156"/>
                    <a:pt x="104" y="158"/>
                    <a:pt x="104" y="158"/>
                  </a:cubicBezTo>
                  <a:cubicBezTo>
                    <a:pt x="103" y="160"/>
                    <a:pt x="105" y="162"/>
                    <a:pt x="106" y="164"/>
                  </a:cubicBezTo>
                  <a:cubicBezTo>
                    <a:pt x="107" y="166"/>
                    <a:pt x="107" y="168"/>
                    <a:pt x="110" y="167"/>
                  </a:cubicBezTo>
                  <a:moveTo>
                    <a:pt x="120" y="156"/>
                  </a:moveTo>
                  <a:cubicBezTo>
                    <a:pt x="116" y="153"/>
                    <a:pt x="116" y="160"/>
                    <a:pt x="117" y="164"/>
                  </a:cubicBezTo>
                  <a:cubicBezTo>
                    <a:pt x="118" y="164"/>
                    <a:pt x="118" y="165"/>
                    <a:pt x="119" y="165"/>
                  </a:cubicBezTo>
                  <a:cubicBezTo>
                    <a:pt x="121" y="163"/>
                    <a:pt x="119" y="159"/>
                    <a:pt x="120" y="156"/>
                  </a:cubicBezTo>
                  <a:moveTo>
                    <a:pt x="91" y="175"/>
                  </a:moveTo>
                  <a:cubicBezTo>
                    <a:pt x="91" y="172"/>
                    <a:pt x="88" y="168"/>
                    <a:pt x="87" y="166"/>
                  </a:cubicBezTo>
                  <a:cubicBezTo>
                    <a:pt x="86" y="166"/>
                    <a:pt x="85" y="166"/>
                    <a:pt x="84" y="167"/>
                  </a:cubicBezTo>
                  <a:cubicBezTo>
                    <a:pt x="86" y="171"/>
                    <a:pt x="87" y="175"/>
                    <a:pt x="91" y="175"/>
                  </a:cubicBezTo>
                  <a:moveTo>
                    <a:pt x="149" y="1"/>
                  </a:moveTo>
                  <a:cubicBezTo>
                    <a:pt x="155" y="3"/>
                    <a:pt x="161" y="6"/>
                    <a:pt x="166" y="10"/>
                  </a:cubicBezTo>
                  <a:cubicBezTo>
                    <a:pt x="167" y="12"/>
                    <a:pt x="169" y="13"/>
                    <a:pt x="171" y="14"/>
                  </a:cubicBezTo>
                  <a:cubicBezTo>
                    <a:pt x="173" y="16"/>
                    <a:pt x="175" y="16"/>
                    <a:pt x="175" y="15"/>
                  </a:cubicBezTo>
                  <a:cubicBezTo>
                    <a:pt x="176" y="13"/>
                    <a:pt x="173" y="12"/>
                    <a:pt x="173" y="11"/>
                  </a:cubicBezTo>
                  <a:cubicBezTo>
                    <a:pt x="170" y="9"/>
                    <a:pt x="166" y="6"/>
                    <a:pt x="163" y="4"/>
                  </a:cubicBezTo>
                  <a:cubicBezTo>
                    <a:pt x="159" y="3"/>
                    <a:pt x="157" y="0"/>
                    <a:pt x="152" y="0"/>
                  </a:cubicBezTo>
                  <a:cubicBezTo>
                    <a:pt x="151" y="0"/>
                    <a:pt x="150" y="0"/>
                    <a:pt x="149" y="1"/>
                  </a:cubicBezTo>
                  <a:moveTo>
                    <a:pt x="116" y="9"/>
                  </a:moveTo>
                  <a:cubicBezTo>
                    <a:pt x="116" y="10"/>
                    <a:pt x="122" y="9"/>
                    <a:pt x="124" y="9"/>
                  </a:cubicBezTo>
                  <a:cubicBezTo>
                    <a:pt x="125" y="9"/>
                    <a:pt x="127" y="8"/>
                    <a:pt x="128" y="8"/>
                  </a:cubicBezTo>
                  <a:cubicBezTo>
                    <a:pt x="130" y="7"/>
                    <a:pt x="131" y="7"/>
                    <a:pt x="133" y="6"/>
                  </a:cubicBezTo>
                  <a:cubicBezTo>
                    <a:pt x="134" y="6"/>
                    <a:pt x="136" y="6"/>
                    <a:pt x="137" y="6"/>
                  </a:cubicBezTo>
                  <a:cubicBezTo>
                    <a:pt x="140" y="5"/>
                    <a:pt x="142" y="5"/>
                    <a:pt x="144" y="5"/>
                  </a:cubicBezTo>
                  <a:cubicBezTo>
                    <a:pt x="147" y="5"/>
                    <a:pt x="149" y="6"/>
                    <a:pt x="150" y="4"/>
                  </a:cubicBezTo>
                  <a:cubicBezTo>
                    <a:pt x="150" y="3"/>
                    <a:pt x="149" y="3"/>
                    <a:pt x="148" y="3"/>
                  </a:cubicBezTo>
                  <a:cubicBezTo>
                    <a:pt x="146" y="2"/>
                    <a:pt x="143" y="2"/>
                    <a:pt x="141" y="2"/>
                  </a:cubicBezTo>
                  <a:cubicBezTo>
                    <a:pt x="139" y="2"/>
                    <a:pt x="138" y="2"/>
                    <a:pt x="136" y="2"/>
                  </a:cubicBezTo>
                  <a:cubicBezTo>
                    <a:pt x="133" y="3"/>
                    <a:pt x="130" y="4"/>
                    <a:pt x="128" y="4"/>
                  </a:cubicBezTo>
                  <a:cubicBezTo>
                    <a:pt x="126" y="5"/>
                    <a:pt x="125" y="5"/>
                    <a:pt x="123" y="6"/>
                  </a:cubicBezTo>
                  <a:cubicBezTo>
                    <a:pt x="122" y="7"/>
                    <a:pt x="117" y="7"/>
                    <a:pt x="116" y="9"/>
                  </a:cubicBezTo>
                  <a:moveTo>
                    <a:pt x="151" y="4"/>
                  </a:moveTo>
                  <a:cubicBezTo>
                    <a:pt x="151" y="7"/>
                    <a:pt x="154" y="6"/>
                    <a:pt x="155" y="6"/>
                  </a:cubicBezTo>
                  <a:cubicBezTo>
                    <a:pt x="155" y="4"/>
                    <a:pt x="152" y="3"/>
                    <a:pt x="151" y="4"/>
                  </a:cubicBezTo>
                  <a:moveTo>
                    <a:pt x="109" y="15"/>
                  </a:moveTo>
                  <a:cubicBezTo>
                    <a:pt x="110" y="15"/>
                    <a:pt x="114" y="16"/>
                    <a:pt x="116" y="16"/>
                  </a:cubicBezTo>
                  <a:cubicBezTo>
                    <a:pt x="118" y="16"/>
                    <a:pt x="121" y="15"/>
                    <a:pt x="123" y="15"/>
                  </a:cubicBezTo>
                  <a:cubicBezTo>
                    <a:pt x="125" y="14"/>
                    <a:pt x="126" y="15"/>
                    <a:pt x="127" y="15"/>
                  </a:cubicBezTo>
                  <a:cubicBezTo>
                    <a:pt x="130" y="14"/>
                    <a:pt x="132" y="15"/>
                    <a:pt x="135" y="15"/>
                  </a:cubicBezTo>
                  <a:cubicBezTo>
                    <a:pt x="137" y="15"/>
                    <a:pt x="140" y="16"/>
                    <a:pt x="142" y="15"/>
                  </a:cubicBezTo>
                  <a:cubicBezTo>
                    <a:pt x="143" y="16"/>
                    <a:pt x="145" y="17"/>
                    <a:pt x="147" y="16"/>
                  </a:cubicBezTo>
                  <a:cubicBezTo>
                    <a:pt x="149" y="16"/>
                    <a:pt x="152" y="17"/>
                    <a:pt x="154" y="17"/>
                  </a:cubicBezTo>
                  <a:cubicBezTo>
                    <a:pt x="158" y="18"/>
                    <a:pt x="161" y="21"/>
                    <a:pt x="165" y="20"/>
                  </a:cubicBezTo>
                  <a:cubicBezTo>
                    <a:pt x="165" y="19"/>
                    <a:pt x="164" y="19"/>
                    <a:pt x="164" y="18"/>
                  </a:cubicBezTo>
                  <a:cubicBezTo>
                    <a:pt x="163" y="18"/>
                    <a:pt x="162" y="17"/>
                    <a:pt x="162" y="16"/>
                  </a:cubicBezTo>
                  <a:cubicBezTo>
                    <a:pt x="157" y="15"/>
                    <a:pt x="152" y="12"/>
                    <a:pt x="147" y="12"/>
                  </a:cubicBezTo>
                  <a:cubicBezTo>
                    <a:pt x="143" y="12"/>
                    <a:pt x="139" y="13"/>
                    <a:pt x="134" y="12"/>
                  </a:cubicBezTo>
                  <a:cubicBezTo>
                    <a:pt x="142" y="10"/>
                    <a:pt x="150" y="9"/>
                    <a:pt x="159" y="11"/>
                  </a:cubicBezTo>
                  <a:cubicBezTo>
                    <a:pt x="160" y="11"/>
                    <a:pt x="161" y="11"/>
                    <a:pt x="162" y="11"/>
                  </a:cubicBezTo>
                  <a:cubicBezTo>
                    <a:pt x="162" y="11"/>
                    <a:pt x="162" y="11"/>
                    <a:pt x="162" y="10"/>
                  </a:cubicBezTo>
                  <a:cubicBezTo>
                    <a:pt x="162" y="10"/>
                    <a:pt x="161" y="9"/>
                    <a:pt x="160" y="9"/>
                  </a:cubicBezTo>
                  <a:cubicBezTo>
                    <a:pt x="159" y="9"/>
                    <a:pt x="157" y="8"/>
                    <a:pt x="157" y="8"/>
                  </a:cubicBezTo>
                  <a:cubicBezTo>
                    <a:pt x="155" y="8"/>
                    <a:pt x="154" y="8"/>
                    <a:pt x="153" y="8"/>
                  </a:cubicBezTo>
                  <a:cubicBezTo>
                    <a:pt x="149" y="8"/>
                    <a:pt x="146" y="7"/>
                    <a:pt x="143" y="8"/>
                  </a:cubicBezTo>
                  <a:cubicBezTo>
                    <a:pt x="141" y="7"/>
                    <a:pt x="140" y="8"/>
                    <a:pt x="139" y="8"/>
                  </a:cubicBezTo>
                  <a:cubicBezTo>
                    <a:pt x="137" y="9"/>
                    <a:pt x="136" y="8"/>
                    <a:pt x="134" y="9"/>
                  </a:cubicBezTo>
                  <a:cubicBezTo>
                    <a:pt x="132" y="9"/>
                    <a:pt x="129" y="11"/>
                    <a:pt x="127" y="11"/>
                  </a:cubicBezTo>
                  <a:cubicBezTo>
                    <a:pt x="126" y="11"/>
                    <a:pt x="125" y="11"/>
                    <a:pt x="124" y="11"/>
                  </a:cubicBezTo>
                  <a:cubicBezTo>
                    <a:pt x="122" y="12"/>
                    <a:pt x="117" y="11"/>
                    <a:pt x="114" y="12"/>
                  </a:cubicBezTo>
                  <a:cubicBezTo>
                    <a:pt x="113" y="12"/>
                    <a:pt x="109" y="13"/>
                    <a:pt x="109" y="15"/>
                  </a:cubicBezTo>
                  <a:moveTo>
                    <a:pt x="162" y="12"/>
                  </a:moveTo>
                  <a:cubicBezTo>
                    <a:pt x="163" y="14"/>
                    <a:pt x="166" y="16"/>
                    <a:pt x="167" y="17"/>
                  </a:cubicBezTo>
                  <a:cubicBezTo>
                    <a:pt x="169" y="18"/>
                    <a:pt x="170" y="19"/>
                    <a:pt x="172" y="21"/>
                  </a:cubicBezTo>
                  <a:cubicBezTo>
                    <a:pt x="173" y="22"/>
                    <a:pt x="176" y="24"/>
                    <a:pt x="178" y="23"/>
                  </a:cubicBezTo>
                  <a:cubicBezTo>
                    <a:pt x="177" y="17"/>
                    <a:pt x="168" y="14"/>
                    <a:pt x="163" y="12"/>
                  </a:cubicBezTo>
                  <a:cubicBezTo>
                    <a:pt x="163" y="12"/>
                    <a:pt x="162" y="12"/>
                    <a:pt x="162" y="12"/>
                  </a:cubicBezTo>
                  <a:moveTo>
                    <a:pt x="138" y="20"/>
                  </a:moveTo>
                  <a:cubicBezTo>
                    <a:pt x="141" y="20"/>
                    <a:pt x="144" y="22"/>
                    <a:pt x="147" y="22"/>
                  </a:cubicBezTo>
                  <a:cubicBezTo>
                    <a:pt x="149" y="23"/>
                    <a:pt x="152" y="22"/>
                    <a:pt x="155" y="23"/>
                  </a:cubicBezTo>
                  <a:cubicBezTo>
                    <a:pt x="156" y="24"/>
                    <a:pt x="158" y="25"/>
                    <a:pt x="160" y="26"/>
                  </a:cubicBezTo>
                  <a:cubicBezTo>
                    <a:pt x="162" y="26"/>
                    <a:pt x="165" y="27"/>
                    <a:pt x="166" y="28"/>
                  </a:cubicBezTo>
                  <a:cubicBezTo>
                    <a:pt x="168" y="28"/>
                    <a:pt x="170" y="30"/>
                    <a:pt x="172" y="31"/>
                  </a:cubicBezTo>
                  <a:cubicBezTo>
                    <a:pt x="173" y="32"/>
                    <a:pt x="177" y="36"/>
                    <a:pt x="179" y="36"/>
                  </a:cubicBezTo>
                  <a:cubicBezTo>
                    <a:pt x="179" y="33"/>
                    <a:pt x="174" y="29"/>
                    <a:pt x="172" y="27"/>
                  </a:cubicBezTo>
                  <a:cubicBezTo>
                    <a:pt x="169" y="24"/>
                    <a:pt x="162" y="23"/>
                    <a:pt x="158" y="21"/>
                  </a:cubicBezTo>
                  <a:cubicBezTo>
                    <a:pt x="158" y="21"/>
                    <a:pt x="157" y="21"/>
                    <a:pt x="157" y="21"/>
                  </a:cubicBezTo>
                  <a:cubicBezTo>
                    <a:pt x="156" y="21"/>
                    <a:pt x="154" y="20"/>
                    <a:pt x="153" y="19"/>
                  </a:cubicBezTo>
                  <a:cubicBezTo>
                    <a:pt x="151" y="19"/>
                    <a:pt x="150" y="19"/>
                    <a:pt x="148" y="19"/>
                  </a:cubicBezTo>
                  <a:cubicBezTo>
                    <a:pt x="147" y="19"/>
                    <a:pt x="147" y="18"/>
                    <a:pt x="146" y="18"/>
                  </a:cubicBezTo>
                  <a:cubicBezTo>
                    <a:pt x="145" y="18"/>
                    <a:pt x="144" y="18"/>
                    <a:pt x="143" y="18"/>
                  </a:cubicBezTo>
                  <a:cubicBezTo>
                    <a:pt x="143" y="18"/>
                    <a:pt x="142" y="18"/>
                    <a:pt x="141" y="18"/>
                  </a:cubicBezTo>
                  <a:cubicBezTo>
                    <a:pt x="140" y="18"/>
                    <a:pt x="138" y="19"/>
                    <a:pt x="138" y="20"/>
                  </a:cubicBezTo>
                  <a:moveTo>
                    <a:pt x="138" y="18"/>
                  </a:moveTo>
                  <a:cubicBezTo>
                    <a:pt x="136" y="16"/>
                    <a:pt x="134" y="20"/>
                    <a:pt x="137" y="20"/>
                  </a:cubicBezTo>
                  <a:cubicBezTo>
                    <a:pt x="137" y="20"/>
                    <a:pt x="138" y="19"/>
                    <a:pt x="138" y="18"/>
                  </a:cubicBezTo>
                  <a:moveTo>
                    <a:pt x="114" y="23"/>
                  </a:moveTo>
                  <a:cubicBezTo>
                    <a:pt x="116" y="23"/>
                    <a:pt x="117" y="23"/>
                    <a:pt x="118" y="23"/>
                  </a:cubicBezTo>
                  <a:cubicBezTo>
                    <a:pt x="119" y="22"/>
                    <a:pt x="121" y="21"/>
                    <a:pt x="122" y="21"/>
                  </a:cubicBezTo>
                  <a:cubicBezTo>
                    <a:pt x="123" y="21"/>
                    <a:pt x="124" y="21"/>
                    <a:pt x="125" y="21"/>
                  </a:cubicBezTo>
                  <a:cubicBezTo>
                    <a:pt x="126" y="21"/>
                    <a:pt x="126" y="21"/>
                    <a:pt x="127" y="21"/>
                  </a:cubicBezTo>
                  <a:cubicBezTo>
                    <a:pt x="130" y="21"/>
                    <a:pt x="132" y="22"/>
                    <a:pt x="134" y="20"/>
                  </a:cubicBezTo>
                  <a:cubicBezTo>
                    <a:pt x="134" y="20"/>
                    <a:pt x="135" y="19"/>
                    <a:pt x="135" y="18"/>
                  </a:cubicBezTo>
                  <a:cubicBezTo>
                    <a:pt x="134" y="18"/>
                    <a:pt x="127" y="17"/>
                    <a:pt x="125" y="17"/>
                  </a:cubicBezTo>
                  <a:cubicBezTo>
                    <a:pt x="125" y="17"/>
                    <a:pt x="124" y="18"/>
                    <a:pt x="123" y="18"/>
                  </a:cubicBezTo>
                  <a:cubicBezTo>
                    <a:pt x="122" y="18"/>
                    <a:pt x="120" y="16"/>
                    <a:pt x="119" y="17"/>
                  </a:cubicBezTo>
                  <a:cubicBezTo>
                    <a:pt x="118" y="17"/>
                    <a:pt x="117" y="18"/>
                    <a:pt x="116" y="18"/>
                  </a:cubicBezTo>
                  <a:cubicBezTo>
                    <a:pt x="113" y="19"/>
                    <a:pt x="111" y="21"/>
                    <a:pt x="108" y="22"/>
                  </a:cubicBezTo>
                  <a:lnTo>
                    <a:pt x="114" y="23"/>
                  </a:lnTo>
                  <a:close/>
                  <a:moveTo>
                    <a:pt x="166" y="21"/>
                  </a:moveTo>
                  <a:cubicBezTo>
                    <a:pt x="167" y="23"/>
                    <a:pt x="169" y="24"/>
                    <a:pt x="170" y="25"/>
                  </a:cubicBezTo>
                  <a:cubicBezTo>
                    <a:pt x="171" y="26"/>
                    <a:pt x="177" y="30"/>
                    <a:pt x="178" y="30"/>
                  </a:cubicBezTo>
                  <a:cubicBezTo>
                    <a:pt x="178" y="27"/>
                    <a:pt x="172" y="21"/>
                    <a:pt x="168" y="21"/>
                  </a:cubicBezTo>
                  <a:cubicBezTo>
                    <a:pt x="168" y="21"/>
                    <a:pt x="167" y="21"/>
                    <a:pt x="166" y="21"/>
                  </a:cubicBezTo>
                  <a:moveTo>
                    <a:pt x="120" y="28"/>
                  </a:moveTo>
                  <a:cubicBezTo>
                    <a:pt x="122" y="28"/>
                    <a:pt x="123" y="27"/>
                    <a:pt x="125" y="27"/>
                  </a:cubicBezTo>
                  <a:cubicBezTo>
                    <a:pt x="130" y="27"/>
                    <a:pt x="135" y="28"/>
                    <a:pt x="139" y="27"/>
                  </a:cubicBezTo>
                  <a:cubicBezTo>
                    <a:pt x="141" y="28"/>
                    <a:pt x="144" y="29"/>
                    <a:pt x="144" y="31"/>
                  </a:cubicBezTo>
                  <a:cubicBezTo>
                    <a:pt x="148" y="32"/>
                    <a:pt x="150" y="35"/>
                    <a:pt x="153" y="37"/>
                  </a:cubicBezTo>
                  <a:cubicBezTo>
                    <a:pt x="153" y="38"/>
                    <a:pt x="154" y="38"/>
                    <a:pt x="154" y="38"/>
                  </a:cubicBezTo>
                  <a:cubicBezTo>
                    <a:pt x="160" y="42"/>
                    <a:pt x="164" y="49"/>
                    <a:pt x="168" y="55"/>
                  </a:cubicBezTo>
                  <a:cubicBezTo>
                    <a:pt x="168" y="55"/>
                    <a:pt x="168" y="55"/>
                    <a:pt x="169" y="55"/>
                  </a:cubicBezTo>
                  <a:cubicBezTo>
                    <a:pt x="170" y="56"/>
                    <a:pt x="170" y="58"/>
                    <a:pt x="171" y="59"/>
                  </a:cubicBezTo>
                  <a:cubicBezTo>
                    <a:pt x="177" y="69"/>
                    <a:pt x="175" y="68"/>
                    <a:pt x="179" y="68"/>
                  </a:cubicBezTo>
                  <a:cubicBezTo>
                    <a:pt x="179" y="67"/>
                    <a:pt x="178" y="65"/>
                    <a:pt x="178" y="64"/>
                  </a:cubicBezTo>
                  <a:cubicBezTo>
                    <a:pt x="176" y="60"/>
                    <a:pt x="170" y="51"/>
                    <a:pt x="168" y="48"/>
                  </a:cubicBezTo>
                  <a:cubicBezTo>
                    <a:pt x="167" y="47"/>
                    <a:pt x="166" y="46"/>
                    <a:pt x="166" y="45"/>
                  </a:cubicBezTo>
                  <a:cubicBezTo>
                    <a:pt x="165" y="44"/>
                    <a:pt x="163" y="43"/>
                    <a:pt x="162" y="42"/>
                  </a:cubicBezTo>
                  <a:cubicBezTo>
                    <a:pt x="161" y="41"/>
                    <a:pt x="161" y="41"/>
                    <a:pt x="160" y="40"/>
                  </a:cubicBezTo>
                  <a:cubicBezTo>
                    <a:pt x="159" y="39"/>
                    <a:pt x="159" y="39"/>
                    <a:pt x="159" y="38"/>
                  </a:cubicBezTo>
                  <a:cubicBezTo>
                    <a:pt x="158" y="38"/>
                    <a:pt x="158" y="38"/>
                    <a:pt x="158" y="38"/>
                  </a:cubicBezTo>
                  <a:cubicBezTo>
                    <a:pt x="157" y="37"/>
                    <a:pt x="156" y="36"/>
                    <a:pt x="155" y="35"/>
                  </a:cubicBezTo>
                  <a:cubicBezTo>
                    <a:pt x="152" y="33"/>
                    <a:pt x="149" y="31"/>
                    <a:pt x="146" y="29"/>
                  </a:cubicBezTo>
                  <a:cubicBezTo>
                    <a:pt x="151" y="30"/>
                    <a:pt x="155" y="33"/>
                    <a:pt x="160" y="35"/>
                  </a:cubicBezTo>
                  <a:cubicBezTo>
                    <a:pt x="162" y="36"/>
                    <a:pt x="165" y="37"/>
                    <a:pt x="167" y="39"/>
                  </a:cubicBezTo>
                  <a:cubicBezTo>
                    <a:pt x="171" y="41"/>
                    <a:pt x="176" y="50"/>
                    <a:pt x="179" y="53"/>
                  </a:cubicBezTo>
                  <a:cubicBezTo>
                    <a:pt x="179" y="53"/>
                    <a:pt x="179" y="52"/>
                    <a:pt x="180" y="52"/>
                  </a:cubicBezTo>
                  <a:cubicBezTo>
                    <a:pt x="179" y="50"/>
                    <a:pt x="175" y="44"/>
                    <a:pt x="174" y="42"/>
                  </a:cubicBezTo>
                  <a:cubicBezTo>
                    <a:pt x="173" y="40"/>
                    <a:pt x="171" y="39"/>
                    <a:pt x="169" y="37"/>
                  </a:cubicBezTo>
                  <a:cubicBezTo>
                    <a:pt x="168" y="37"/>
                    <a:pt x="167" y="36"/>
                    <a:pt x="167" y="35"/>
                  </a:cubicBezTo>
                  <a:cubicBezTo>
                    <a:pt x="166" y="35"/>
                    <a:pt x="166" y="35"/>
                    <a:pt x="166" y="35"/>
                  </a:cubicBezTo>
                  <a:cubicBezTo>
                    <a:pt x="164" y="33"/>
                    <a:pt x="161" y="31"/>
                    <a:pt x="159" y="30"/>
                  </a:cubicBezTo>
                  <a:cubicBezTo>
                    <a:pt x="157" y="30"/>
                    <a:pt x="157" y="29"/>
                    <a:pt x="155" y="28"/>
                  </a:cubicBezTo>
                  <a:cubicBezTo>
                    <a:pt x="154" y="28"/>
                    <a:pt x="152" y="28"/>
                    <a:pt x="150" y="27"/>
                  </a:cubicBezTo>
                  <a:cubicBezTo>
                    <a:pt x="150" y="27"/>
                    <a:pt x="150" y="26"/>
                    <a:pt x="150" y="26"/>
                  </a:cubicBezTo>
                  <a:cubicBezTo>
                    <a:pt x="148" y="25"/>
                    <a:pt x="145" y="26"/>
                    <a:pt x="144" y="24"/>
                  </a:cubicBezTo>
                  <a:cubicBezTo>
                    <a:pt x="143" y="24"/>
                    <a:pt x="142" y="23"/>
                    <a:pt x="141" y="24"/>
                  </a:cubicBezTo>
                  <a:cubicBezTo>
                    <a:pt x="141" y="24"/>
                    <a:pt x="141" y="23"/>
                    <a:pt x="141" y="23"/>
                  </a:cubicBezTo>
                  <a:cubicBezTo>
                    <a:pt x="131" y="23"/>
                    <a:pt x="123" y="22"/>
                    <a:pt x="114" y="26"/>
                  </a:cubicBezTo>
                  <a:cubicBezTo>
                    <a:pt x="112" y="27"/>
                    <a:pt x="120" y="28"/>
                    <a:pt x="120" y="28"/>
                  </a:cubicBezTo>
                  <a:moveTo>
                    <a:pt x="153" y="25"/>
                  </a:moveTo>
                  <a:cubicBezTo>
                    <a:pt x="153" y="27"/>
                    <a:pt x="156" y="27"/>
                    <a:pt x="159" y="28"/>
                  </a:cubicBezTo>
                  <a:cubicBezTo>
                    <a:pt x="159" y="28"/>
                    <a:pt x="160" y="29"/>
                    <a:pt x="161" y="30"/>
                  </a:cubicBezTo>
                  <a:cubicBezTo>
                    <a:pt x="163" y="30"/>
                    <a:pt x="165" y="31"/>
                    <a:pt x="167" y="32"/>
                  </a:cubicBezTo>
                  <a:cubicBezTo>
                    <a:pt x="169" y="33"/>
                    <a:pt x="170" y="35"/>
                    <a:pt x="172" y="36"/>
                  </a:cubicBezTo>
                  <a:cubicBezTo>
                    <a:pt x="173" y="37"/>
                    <a:pt x="177" y="48"/>
                    <a:pt x="179" y="49"/>
                  </a:cubicBezTo>
                  <a:cubicBezTo>
                    <a:pt x="182" y="44"/>
                    <a:pt x="175" y="36"/>
                    <a:pt x="173" y="35"/>
                  </a:cubicBezTo>
                  <a:cubicBezTo>
                    <a:pt x="173" y="34"/>
                    <a:pt x="171" y="33"/>
                    <a:pt x="170" y="33"/>
                  </a:cubicBezTo>
                  <a:cubicBezTo>
                    <a:pt x="169" y="31"/>
                    <a:pt x="167" y="30"/>
                    <a:pt x="165" y="29"/>
                  </a:cubicBezTo>
                  <a:cubicBezTo>
                    <a:pt x="164" y="28"/>
                    <a:pt x="163" y="28"/>
                    <a:pt x="163" y="28"/>
                  </a:cubicBezTo>
                  <a:cubicBezTo>
                    <a:pt x="162" y="28"/>
                    <a:pt x="162" y="27"/>
                    <a:pt x="161" y="27"/>
                  </a:cubicBezTo>
                  <a:cubicBezTo>
                    <a:pt x="160" y="27"/>
                    <a:pt x="159" y="26"/>
                    <a:pt x="157" y="26"/>
                  </a:cubicBezTo>
                  <a:cubicBezTo>
                    <a:pt x="156" y="26"/>
                    <a:pt x="154" y="25"/>
                    <a:pt x="153" y="25"/>
                  </a:cubicBezTo>
                  <a:cubicBezTo>
                    <a:pt x="153" y="25"/>
                    <a:pt x="153" y="25"/>
                    <a:pt x="153" y="25"/>
                  </a:cubicBezTo>
                  <a:moveTo>
                    <a:pt x="119" y="33"/>
                  </a:moveTo>
                  <a:cubicBezTo>
                    <a:pt x="128" y="32"/>
                    <a:pt x="139" y="35"/>
                    <a:pt x="148" y="38"/>
                  </a:cubicBezTo>
                  <a:cubicBezTo>
                    <a:pt x="149" y="39"/>
                    <a:pt x="150" y="39"/>
                    <a:pt x="151" y="40"/>
                  </a:cubicBezTo>
                  <a:cubicBezTo>
                    <a:pt x="152" y="41"/>
                    <a:pt x="152" y="40"/>
                    <a:pt x="152" y="40"/>
                  </a:cubicBezTo>
                  <a:cubicBezTo>
                    <a:pt x="153" y="41"/>
                    <a:pt x="153" y="41"/>
                    <a:pt x="154" y="41"/>
                  </a:cubicBezTo>
                  <a:cubicBezTo>
                    <a:pt x="154" y="39"/>
                    <a:pt x="153" y="39"/>
                    <a:pt x="151" y="38"/>
                  </a:cubicBezTo>
                  <a:cubicBezTo>
                    <a:pt x="150" y="37"/>
                    <a:pt x="149" y="36"/>
                    <a:pt x="148" y="35"/>
                  </a:cubicBezTo>
                  <a:cubicBezTo>
                    <a:pt x="145" y="34"/>
                    <a:pt x="143" y="32"/>
                    <a:pt x="140" y="31"/>
                  </a:cubicBezTo>
                  <a:cubicBezTo>
                    <a:pt x="138" y="30"/>
                    <a:pt x="136" y="30"/>
                    <a:pt x="134" y="30"/>
                  </a:cubicBezTo>
                  <a:cubicBezTo>
                    <a:pt x="132" y="30"/>
                    <a:pt x="130" y="29"/>
                    <a:pt x="128" y="29"/>
                  </a:cubicBezTo>
                  <a:cubicBezTo>
                    <a:pt x="126" y="29"/>
                    <a:pt x="123" y="29"/>
                    <a:pt x="121" y="30"/>
                  </a:cubicBezTo>
                  <a:lnTo>
                    <a:pt x="119" y="33"/>
                  </a:lnTo>
                  <a:close/>
                  <a:moveTo>
                    <a:pt x="139" y="38"/>
                  </a:moveTo>
                  <a:cubicBezTo>
                    <a:pt x="133" y="36"/>
                    <a:pt x="125" y="37"/>
                    <a:pt x="125" y="37"/>
                  </a:cubicBezTo>
                  <a:cubicBezTo>
                    <a:pt x="128" y="38"/>
                    <a:pt x="129" y="39"/>
                    <a:pt x="133" y="40"/>
                  </a:cubicBezTo>
                  <a:cubicBezTo>
                    <a:pt x="136" y="41"/>
                    <a:pt x="139" y="41"/>
                    <a:pt x="141" y="42"/>
                  </a:cubicBezTo>
                  <a:cubicBezTo>
                    <a:pt x="144" y="43"/>
                    <a:pt x="147" y="43"/>
                    <a:pt x="149" y="45"/>
                  </a:cubicBezTo>
                  <a:cubicBezTo>
                    <a:pt x="151" y="45"/>
                    <a:pt x="153" y="46"/>
                    <a:pt x="154" y="47"/>
                  </a:cubicBezTo>
                  <a:cubicBezTo>
                    <a:pt x="155" y="47"/>
                    <a:pt x="156" y="48"/>
                    <a:pt x="156" y="49"/>
                  </a:cubicBezTo>
                  <a:cubicBezTo>
                    <a:pt x="157" y="49"/>
                    <a:pt x="158" y="49"/>
                    <a:pt x="159" y="50"/>
                  </a:cubicBezTo>
                  <a:cubicBezTo>
                    <a:pt x="160" y="51"/>
                    <a:pt x="161" y="53"/>
                    <a:pt x="164" y="53"/>
                  </a:cubicBezTo>
                  <a:cubicBezTo>
                    <a:pt x="163" y="51"/>
                    <a:pt x="160" y="50"/>
                    <a:pt x="160" y="47"/>
                  </a:cubicBezTo>
                  <a:cubicBezTo>
                    <a:pt x="158" y="47"/>
                    <a:pt x="157" y="44"/>
                    <a:pt x="155" y="43"/>
                  </a:cubicBezTo>
                  <a:cubicBezTo>
                    <a:pt x="154" y="43"/>
                    <a:pt x="153" y="42"/>
                    <a:pt x="151" y="42"/>
                  </a:cubicBezTo>
                  <a:cubicBezTo>
                    <a:pt x="150" y="41"/>
                    <a:pt x="149" y="40"/>
                    <a:pt x="147" y="40"/>
                  </a:cubicBezTo>
                  <a:cubicBezTo>
                    <a:pt x="147" y="40"/>
                    <a:pt x="147" y="40"/>
                    <a:pt x="146" y="40"/>
                  </a:cubicBezTo>
                  <a:cubicBezTo>
                    <a:pt x="145" y="40"/>
                    <a:pt x="145" y="40"/>
                    <a:pt x="144" y="39"/>
                  </a:cubicBezTo>
                  <a:cubicBezTo>
                    <a:pt x="142" y="39"/>
                    <a:pt x="140" y="38"/>
                    <a:pt x="139" y="38"/>
                  </a:cubicBezTo>
                  <a:moveTo>
                    <a:pt x="163" y="39"/>
                  </a:moveTo>
                  <a:cubicBezTo>
                    <a:pt x="163" y="41"/>
                    <a:pt x="164" y="41"/>
                    <a:pt x="164" y="42"/>
                  </a:cubicBezTo>
                  <a:cubicBezTo>
                    <a:pt x="168" y="45"/>
                    <a:pt x="174" y="54"/>
                    <a:pt x="176" y="58"/>
                  </a:cubicBezTo>
                  <a:cubicBezTo>
                    <a:pt x="176" y="59"/>
                    <a:pt x="177" y="59"/>
                    <a:pt x="177" y="60"/>
                  </a:cubicBezTo>
                  <a:cubicBezTo>
                    <a:pt x="178" y="60"/>
                    <a:pt x="178" y="61"/>
                    <a:pt x="179" y="61"/>
                  </a:cubicBezTo>
                  <a:cubicBezTo>
                    <a:pt x="179" y="61"/>
                    <a:pt x="180" y="61"/>
                    <a:pt x="180" y="61"/>
                  </a:cubicBezTo>
                  <a:cubicBezTo>
                    <a:pt x="180" y="57"/>
                    <a:pt x="174" y="49"/>
                    <a:pt x="173" y="46"/>
                  </a:cubicBezTo>
                  <a:cubicBezTo>
                    <a:pt x="172" y="46"/>
                    <a:pt x="171" y="45"/>
                    <a:pt x="170" y="44"/>
                  </a:cubicBezTo>
                  <a:cubicBezTo>
                    <a:pt x="169" y="42"/>
                    <a:pt x="167" y="41"/>
                    <a:pt x="166" y="40"/>
                  </a:cubicBezTo>
                  <a:cubicBezTo>
                    <a:pt x="165" y="39"/>
                    <a:pt x="164" y="39"/>
                    <a:pt x="163" y="39"/>
                  </a:cubicBezTo>
                  <a:moveTo>
                    <a:pt x="127" y="42"/>
                  </a:moveTo>
                  <a:cubicBezTo>
                    <a:pt x="127" y="42"/>
                    <a:pt x="133" y="44"/>
                    <a:pt x="135" y="46"/>
                  </a:cubicBezTo>
                  <a:cubicBezTo>
                    <a:pt x="136" y="47"/>
                    <a:pt x="129" y="48"/>
                    <a:pt x="131" y="49"/>
                  </a:cubicBezTo>
                  <a:cubicBezTo>
                    <a:pt x="134" y="50"/>
                    <a:pt x="137" y="49"/>
                    <a:pt x="140" y="48"/>
                  </a:cubicBezTo>
                  <a:cubicBezTo>
                    <a:pt x="143" y="49"/>
                    <a:pt x="145" y="49"/>
                    <a:pt x="147" y="51"/>
                  </a:cubicBezTo>
                  <a:cubicBezTo>
                    <a:pt x="152" y="52"/>
                    <a:pt x="155" y="55"/>
                    <a:pt x="158" y="57"/>
                  </a:cubicBezTo>
                  <a:cubicBezTo>
                    <a:pt x="159" y="57"/>
                    <a:pt x="160" y="60"/>
                    <a:pt x="160" y="60"/>
                  </a:cubicBezTo>
                  <a:cubicBezTo>
                    <a:pt x="164" y="63"/>
                    <a:pt x="168" y="67"/>
                    <a:pt x="171" y="71"/>
                  </a:cubicBezTo>
                  <a:cubicBezTo>
                    <a:pt x="172" y="71"/>
                    <a:pt x="173" y="72"/>
                    <a:pt x="173" y="72"/>
                  </a:cubicBezTo>
                  <a:cubicBezTo>
                    <a:pt x="174" y="72"/>
                    <a:pt x="174" y="71"/>
                    <a:pt x="175" y="71"/>
                  </a:cubicBezTo>
                  <a:cubicBezTo>
                    <a:pt x="174" y="70"/>
                    <a:pt x="174" y="67"/>
                    <a:pt x="170" y="63"/>
                  </a:cubicBezTo>
                  <a:cubicBezTo>
                    <a:pt x="166" y="60"/>
                    <a:pt x="164" y="56"/>
                    <a:pt x="160" y="54"/>
                  </a:cubicBezTo>
                  <a:cubicBezTo>
                    <a:pt x="159" y="53"/>
                    <a:pt x="159" y="54"/>
                    <a:pt x="159" y="53"/>
                  </a:cubicBezTo>
                  <a:cubicBezTo>
                    <a:pt x="157" y="52"/>
                    <a:pt x="155" y="50"/>
                    <a:pt x="152" y="49"/>
                  </a:cubicBezTo>
                  <a:cubicBezTo>
                    <a:pt x="150" y="48"/>
                    <a:pt x="147" y="48"/>
                    <a:pt x="145" y="46"/>
                  </a:cubicBezTo>
                  <a:cubicBezTo>
                    <a:pt x="143" y="46"/>
                    <a:pt x="141" y="46"/>
                    <a:pt x="139" y="44"/>
                  </a:cubicBezTo>
                  <a:cubicBezTo>
                    <a:pt x="135" y="44"/>
                    <a:pt x="132" y="42"/>
                    <a:pt x="127" y="42"/>
                  </a:cubicBezTo>
                  <a:moveTo>
                    <a:pt x="130" y="52"/>
                  </a:moveTo>
                  <a:cubicBezTo>
                    <a:pt x="134" y="52"/>
                    <a:pt x="138" y="53"/>
                    <a:pt x="143" y="53"/>
                  </a:cubicBezTo>
                  <a:cubicBezTo>
                    <a:pt x="144" y="53"/>
                    <a:pt x="145" y="53"/>
                    <a:pt x="145" y="54"/>
                  </a:cubicBezTo>
                  <a:cubicBezTo>
                    <a:pt x="147" y="54"/>
                    <a:pt x="149" y="55"/>
                    <a:pt x="150" y="55"/>
                  </a:cubicBezTo>
                  <a:cubicBezTo>
                    <a:pt x="151" y="56"/>
                    <a:pt x="152" y="57"/>
                    <a:pt x="153" y="57"/>
                  </a:cubicBezTo>
                  <a:cubicBezTo>
                    <a:pt x="154" y="55"/>
                    <a:pt x="151" y="55"/>
                    <a:pt x="150" y="54"/>
                  </a:cubicBezTo>
                  <a:cubicBezTo>
                    <a:pt x="149" y="54"/>
                    <a:pt x="149" y="53"/>
                    <a:pt x="148" y="53"/>
                  </a:cubicBezTo>
                  <a:cubicBezTo>
                    <a:pt x="148" y="53"/>
                    <a:pt x="147" y="53"/>
                    <a:pt x="146" y="52"/>
                  </a:cubicBezTo>
                  <a:cubicBezTo>
                    <a:pt x="143" y="51"/>
                    <a:pt x="140" y="51"/>
                    <a:pt x="137" y="50"/>
                  </a:cubicBezTo>
                  <a:cubicBezTo>
                    <a:pt x="135" y="50"/>
                    <a:pt x="134" y="51"/>
                    <a:pt x="132" y="51"/>
                  </a:cubicBezTo>
                  <a:cubicBezTo>
                    <a:pt x="131" y="51"/>
                    <a:pt x="130" y="50"/>
                    <a:pt x="130" y="52"/>
                  </a:cubicBezTo>
                  <a:moveTo>
                    <a:pt x="164" y="52"/>
                  </a:moveTo>
                  <a:cubicBezTo>
                    <a:pt x="163" y="54"/>
                    <a:pt x="166" y="57"/>
                    <a:pt x="167" y="58"/>
                  </a:cubicBezTo>
                  <a:cubicBezTo>
                    <a:pt x="167" y="58"/>
                    <a:pt x="169" y="62"/>
                    <a:pt x="170" y="61"/>
                  </a:cubicBezTo>
                  <a:cubicBezTo>
                    <a:pt x="170" y="59"/>
                    <a:pt x="166" y="54"/>
                    <a:pt x="165" y="52"/>
                  </a:cubicBezTo>
                  <a:cubicBezTo>
                    <a:pt x="164" y="52"/>
                    <a:pt x="164" y="52"/>
                    <a:pt x="164" y="52"/>
                  </a:cubicBezTo>
                  <a:moveTo>
                    <a:pt x="133" y="54"/>
                  </a:moveTo>
                  <a:cubicBezTo>
                    <a:pt x="134" y="54"/>
                    <a:pt x="134" y="55"/>
                    <a:pt x="135" y="55"/>
                  </a:cubicBezTo>
                  <a:cubicBezTo>
                    <a:pt x="136" y="55"/>
                    <a:pt x="137" y="55"/>
                    <a:pt x="139" y="56"/>
                  </a:cubicBezTo>
                  <a:cubicBezTo>
                    <a:pt x="140" y="56"/>
                    <a:pt x="140" y="56"/>
                    <a:pt x="141" y="56"/>
                  </a:cubicBezTo>
                  <a:cubicBezTo>
                    <a:pt x="142" y="56"/>
                    <a:pt x="143" y="57"/>
                    <a:pt x="143" y="57"/>
                  </a:cubicBezTo>
                  <a:cubicBezTo>
                    <a:pt x="144" y="57"/>
                    <a:pt x="145" y="57"/>
                    <a:pt x="146" y="58"/>
                  </a:cubicBezTo>
                  <a:cubicBezTo>
                    <a:pt x="146" y="58"/>
                    <a:pt x="147" y="58"/>
                    <a:pt x="148" y="59"/>
                  </a:cubicBezTo>
                  <a:cubicBezTo>
                    <a:pt x="149" y="59"/>
                    <a:pt x="149" y="59"/>
                    <a:pt x="150" y="60"/>
                  </a:cubicBezTo>
                  <a:cubicBezTo>
                    <a:pt x="151" y="60"/>
                    <a:pt x="153" y="62"/>
                    <a:pt x="155" y="62"/>
                  </a:cubicBezTo>
                  <a:cubicBezTo>
                    <a:pt x="155" y="63"/>
                    <a:pt x="156" y="63"/>
                    <a:pt x="156" y="63"/>
                  </a:cubicBezTo>
                  <a:cubicBezTo>
                    <a:pt x="159" y="68"/>
                    <a:pt x="166" y="75"/>
                    <a:pt x="169" y="80"/>
                  </a:cubicBezTo>
                  <a:cubicBezTo>
                    <a:pt x="170" y="80"/>
                    <a:pt x="172" y="84"/>
                    <a:pt x="173" y="83"/>
                  </a:cubicBezTo>
                  <a:cubicBezTo>
                    <a:pt x="173" y="82"/>
                    <a:pt x="170" y="69"/>
                    <a:pt x="162" y="65"/>
                  </a:cubicBezTo>
                  <a:cubicBezTo>
                    <a:pt x="162" y="65"/>
                    <a:pt x="163" y="65"/>
                    <a:pt x="163" y="65"/>
                  </a:cubicBezTo>
                  <a:cubicBezTo>
                    <a:pt x="160" y="63"/>
                    <a:pt x="157" y="61"/>
                    <a:pt x="154" y="59"/>
                  </a:cubicBezTo>
                  <a:cubicBezTo>
                    <a:pt x="153" y="59"/>
                    <a:pt x="154" y="58"/>
                    <a:pt x="154" y="58"/>
                  </a:cubicBezTo>
                  <a:cubicBezTo>
                    <a:pt x="149" y="57"/>
                    <a:pt x="143" y="55"/>
                    <a:pt x="138" y="53"/>
                  </a:cubicBezTo>
                  <a:cubicBezTo>
                    <a:pt x="136" y="53"/>
                    <a:pt x="134" y="53"/>
                    <a:pt x="132" y="53"/>
                  </a:cubicBezTo>
                  <a:cubicBezTo>
                    <a:pt x="131" y="53"/>
                    <a:pt x="133" y="54"/>
                    <a:pt x="133" y="54"/>
                  </a:cubicBezTo>
                  <a:moveTo>
                    <a:pt x="130" y="59"/>
                  </a:moveTo>
                  <a:cubicBezTo>
                    <a:pt x="131" y="59"/>
                    <a:pt x="133" y="60"/>
                    <a:pt x="134" y="60"/>
                  </a:cubicBezTo>
                  <a:cubicBezTo>
                    <a:pt x="135" y="60"/>
                    <a:pt x="135" y="60"/>
                    <a:pt x="136" y="61"/>
                  </a:cubicBezTo>
                  <a:cubicBezTo>
                    <a:pt x="138" y="61"/>
                    <a:pt x="137" y="60"/>
                    <a:pt x="139" y="61"/>
                  </a:cubicBezTo>
                  <a:cubicBezTo>
                    <a:pt x="141" y="62"/>
                    <a:pt x="143" y="63"/>
                    <a:pt x="146" y="65"/>
                  </a:cubicBezTo>
                  <a:cubicBezTo>
                    <a:pt x="149" y="65"/>
                    <a:pt x="150" y="68"/>
                    <a:pt x="153" y="69"/>
                  </a:cubicBezTo>
                  <a:cubicBezTo>
                    <a:pt x="155" y="71"/>
                    <a:pt x="158" y="72"/>
                    <a:pt x="160" y="75"/>
                  </a:cubicBezTo>
                  <a:cubicBezTo>
                    <a:pt x="163" y="77"/>
                    <a:pt x="167" y="89"/>
                    <a:pt x="171" y="90"/>
                  </a:cubicBezTo>
                  <a:cubicBezTo>
                    <a:pt x="171" y="86"/>
                    <a:pt x="164" y="75"/>
                    <a:pt x="162" y="73"/>
                  </a:cubicBezTo>
                  <a:cubicBezTo>
                    <a:pt x="162" y="73"/>
                    <a:pt x="161" y="73"/>
                    <a:pt x="161" y="73"/>
                  </a:cubicBezTo>
                  <a:cubicBezTo>
                    <a:pt x="161" y="72"/>
                    <a:pt x="160" y="72"/>
                    <a:pt x="161" y="71"/>
                  </a:cubicBezTo>
                  <a:cubicBezTo>
                    <a:pt x="160" y="71"/>
                    <a:pt x="160" y="71"/>
                    <a:pt x="159" y="70"/>
                  </a:cubicBezTo>
                  <a:cubicBezTo>
                    <a:pt x="157" y="68"/>
                    <a:pt x="156" y="66"/>
                    <a:pt x="153" y="65"/>
                  </a:cubicBezTo>
                  <a:cubicBezTo>
                    <a:pt x="151" y="63"/>
                    <a:pt x="149" y="62"/>
                    <a:pt x="147" y="61"/>
                  </a:cubicBezTo>
                  <a:cubicBezTo>
                    <a:pt x="145" y="59"/>
                    <a:pt x="142" y="58"/>
                    <a:pt x="140" y="58"/>
                  </a:cubicBezTo>
                  <a:cubicBezTo>
                    <a:pt x="136" y="57"/>
                    <a:pt x="133" y="57"/>
                    <a:pt x="129" y="57"/>
                  </a:cubicBezTo>
                  <a:cubicBezTo>
                    <a:pt x="129" y="57"/>
                    <a:pt x="130" y="59"/>
                    <a:pt x="130" y="59"/>
                  </a:cubicBezTo>
                  <a:moveTo>
                    <a:pt x="128" y="63"/>
                  </a:moveTo>
                  <a:cubicBezTo>
                    <a:pt x="133" y="64"/>
                    <a:pt x="137" y="65"/>
                    <a:pt x="141" y="67"/>
                  </a:cubicBezTo>
                  <a:cubicBezTo>
                    <a:pt x="142" y="67"/>
                    <a:pt x="143" y="68"/>
                    <a:pt x="144" y="69"/>
                  </a:cubicBezTo>
                  <a:cubicBezTo>
                    <a:pt x="146" y="70"/>
                    <a:pt x="148" y="72"/>
                    <a:pt x="149" y="70"/>
                  </a:cubicBezTo>
                  <a:cubicBezTo>
                    <a:pt x="150" y="67"/>
                    <a:pt x="145" y="68"/>
                    <a:pt x="145" y="66"/>
                  </a:cubicBezTo>
                  <a:cubicBezTo>
                    <a:pt x="143" y="65"/>
                    <a:pt x="142" y="64"/>
                    <a:pt x="139" y="63"/>
                  </a:cubicBezTo>
                  <a:cubicBezTo>
                    <a:pt x="139" y="63"/>
                    <a:pt x="139" y="63"/>
                    <a:pt x="139" y="62"/>
                  </a:cubicBezTo>
                  <a:cubicBezTo>
                    <a:pt x="137" y="63"/>
                    <a:pt x="135" y="61"/>
                    <a:pt x="133" y="62"/>
                  </a:cubicBezTo>
                  <a:lnTo>
                    <a:pt x="128" y="63"/>
                  </a:lnTo>
                  <a:close/>
                  <a:moveTo>
                    <a:pt x="128" y="67"/>
                  </a:moveTo>
                  <a:cubicBezTo>
                    <a:pt x="135" y="68"/>
                    <a:pt x="138" y="71"/>
                    <a:pt x="143" y="73"/>
                  </a:cubicBezTo>
                  <a:cubicBezTo>
                    <a:pt x="146" y="78"/>
                    <a:pt x="150" y="84"/>
                    <a:pt x="151" y="90"/>
                  </a:cubicBezTo>
                  <a:cubicBezTo>
                    <a:pt x="152" y="94"/>
                    <a:pt x="155" y="108"/>
                    <a:pt x="156" y="112"/>
                  </a:cubicBezTo>
                  <a:cubicBezTo>
                    <a:pt x="156" y="114"/>
                    <a:pt x="156" y="116"/>
                    <a:pt x="157" y="116"/>
                  </a:cubicBezTo>
                  <a:cubicBezTo>
                    <a:pt x="158" y="115"/>
                    <a:pt x="158" y="111"/>
                    <a:pt x="158" y="110"/>
                  </a:cubicBezTo>
                  <a:cubicBezTo>
                    <a:pt x="160" y="103"/>
                    <a:pt x="155" y="95"/>
                    <a:pt x="154" y="93"/>
                  </a:cubicBezTo>
                  <a:cubicBezTo>
                    <a:pt x="153" y="88"/>
                    <a:pt x="151" y="85"/>
                    <a:pt x="150" y="81"/>
                  </a:cubicBezTo>
                  <a:cubicBezTo>
                    <a:pt x="151" y="82"/>
                    <a:pt x="152" y="83"/>
                    <a:pt x="153" y="84"/>
                  </a:cubicBezTo>
                  <a:cubicBezTo>
                    <a:pt x="154" y="86"/>
                    <a:pt x="154" y="89"/>
                    <a:pt x="156" y="91"/>
                  </a:cubicBezTo>
                  <a:cubicBezTo>
                    <a:pt x="156" y="91"/>
                    <a:pt x="156" y="92"/>
                    <a:pt x="156" y="92"/>
                  </a:cubicBezTo>
                  <a:cubicBezTo>
                    <a:pt x="156" y="92"/>
                    <a:pt x="157" y="93"/>
                    <a:pt x="157" y="93"/>
                  </a:cubicBezTo>
                  <a:cubicBezTo>
                    <a:pt x="157" y="95"/>
                    <a:pt x="158" y="102"/>
                    <a:pt x="160" y="104"/>
                  </a:cubicBezTo>
                  <a:cubicBezTo>
                    <a:pt x="161" y="104"/>
                    <a:pt x="162" y="106"/>
                    <a:pt x="163" y="106"/>
                  </a:cubicBezTo>
                  <a:cubicBezTo>
                    <a:pt x="163" y="103"/>
                    <a:pt x="160" y="92"/>
                    <a:pt x="158" y="90"/>
                  </a:cubicBezTo>
                  <a:cubicBezTo>
                    <a:pt x="158" y="86"/>
                    <a:pt x="155" y="84"/>
                    <a:pt x="154" y="81"/>
                  </a:cubicBezTo>
                  <a:cubicBezTo>
                    <a:pt x="153" y="79"/>
                    <a:pt x="151" y="77"/>
                    <a:pt x="150" y="75"/>
                  </a:cubicBezTo>
                  <a:cubicBezTo>
                    <a:pt x="148" y="74"/>
                    <a:pt x="147" y="72"/>
                    <a:pt x="145" y="71"/>
                  </a:cubicBezTo>
                  <a:cubicBezTo>
                    <a:pt x="143" y="70"/>
                    <a:pt x="141" y="69"/>
                    <a:pt x="139" y="68"/>
                  </a:cubicBezTo>
                  <a:cubicBezTo>
                    <a:pt x="137" y="67"/>
                    <a:pt x="134" y="66"/>
                    <a:pt x="132" y="65"/>
                  </a:cubicBezTo>
                  <a:cubicBezTo>
                    <a:pt x="131" y="66"/>
                    <a:pt x="131" y="66"/>
                    <a:pt x="130" y="66"/>
                  </a:cubicBezTo>
                  <a:lnTo>
                    <a:pt x="128" y="67"/>
                  </a:lnTo>
                  <a:close/>
                  <a:moveTo>
                    <a:pt x="171" y="72"/>
                  </a:moveTo>
                  <a:cubicBezTo>
                    <a:pt x="171" y="73"/>
                    <a:pt x="171" y="74"/>
                    <a:pt x="172" y="75"/>
                  </a:cubicBezTo>
                  <a:cubicBezTo>
                    <a:pt x="173" y="75"/>
                    <a:pt x="173" y="75"/>
                    <a:pt x="174" y="75"/>
                  </a:cubicBezTo>
                  <a:cubicBezTo>
                    <a:pt x="175" y="74"/>
                    <a:pt x="174" y="72"/>
                    <a:pt x="171" y="72"/>
                  </a:cubicBezTo>
                  <a:moveTo>
                    <a:pt x="134" y="74"/>
                  </a:moveTo>
                  <a:cubicBezTo>
                    <a:pt x="138" y="76"/>
                    <a:pt x="140" y="80"/>
                    <a:pt x="139" y="83"/>
                  </a:cubicBezTo>
                  <a:cubicBezTo>
                    <a:pt x="140" y="84"/>
                    <a:pt x="140" y="84"/>
                    <a:pt x="140" y="84"/>
                  </a:cubicBezTo>
                  <a:cubicBezTo>
                    <a:pt x="140" y="85"/>
                    <a:pt x="140" y="86"/>
                    <a:pt x="140" y="86"/>
                  </a:cubicBezTo>
                  <a:cubicBezTo>
                    <a:pt x="141" y="86"/>
                    <a:pt x="141" y="86"/>
                    <a:pt x="141" y="86"/>
                  </a:cubicBezTo>
                  <a:cubicBezTo>
                    <a:pt x="142" y="84"/>
                    <a:pt x="141" y="81"/>
                    <a:pt x="141" y="79"/>
                  </a:cubicBezTo>
                  <a:cubicBezTo>
                    <a:pt x="144" y="81"/>
                    <a:pt x="144" y="86"/>
                    <a:pt x="146" y="90"/>
                  </a:cubicBezTo>
                  <a:cubicBezTo>
                    <a:pt x="146" y="93"/>
                    <a:pt x="146" y="96"/>
                    <a:pt x="147" y="99"/>
                  </a:cubicBezTo>
                  <a:cubicBezTo>
                    <a:pt x="147" y="103"/>
                    <a:pt x="147" y="123"/>
                    <a:pt x="147" y="128"/>
                  </a:cubicBezTo>
                  <a:cubicBezTo>
                    <a:pt x="147" y="128"/>
                    <a:pt x="149" y="129"/>
                    <a:pt x="149" y="129"/>
                  </a:cubicBezTo>
                  <a:cubicBezTo>
                    <a:pt x="151" y="128"/>
                    <a:pt x="151" y="110"/>
                    <a:pt x="151" y="107"/>
                  </a:cubicBezTo>
                  <a:cubicBezTo>
                    <a:pt x="151" y="104"/>
                    <a:pt x="151" y="102"/>
                    <a:pt x="150" y="99"/>
                  </a:cubicBezTo>
                  <a:cubicBezTo>
                    <a:pt x="150" y="98"/>
                    <a:pt x="150" y="98"/>
                    <a:pt x="149" y="98"/>
                  </a:cubicBezTo>
                  <a:cubicBezTo>
                    <a:pt x="149" y="96"/>
                    <a:pt x="149" y="94"/>
                    <a:pt x="149" y="92"/>
                  </a:cubicBezTo>
                  <a:cubicBezTo>
                    <a:pt x="149" y="91"/>
                    <a:pt x="148" y="89"/>
                    <a:pt x="148" y="88"/>
                  </a:cubicBezTo>
                  <a:cubicBezTo>
                    <a:pt x="147" y="85"/>
                    <a:pt x="146" y="83"/>
                    <a:pt x="145" y="81"/>
                  </a:cubicBezTo>
                  <a:cubicBezTo>
                    <a:pt x="145" y="81"/>
                    <a:pt x="145" y="80"/>
                    <a:pt x="144" y="80"/>
                  </a:cubicBezTo>
                  <a:cubicBezTo>
                    <a:pt x="144" y="79"/>
                    <a:pt x="143" y="78"/>
                    <a:pt x="143" y="77"/>
                  </a:cubicBezTo>
                  <a:cubicBezTo>
                    <a:pt x="143" y="77"/>
                    <a:pt x="142" y="76"/>
                    <a:pt x="142" y="75"/>
                  </a:cubicBezTo>
                  <a:cubicBezTo>
                    <a:pt x="141" y="75"/>
                    <a:pt x="141" y="76"/>
                    <a:pt x="141" y="75"/>
                  </a:cubicBezTo>
                  <a:cubicBezTo>
                    <a:pt x="139" y="74"/>
                    <a:pt x="138" y="72"/>
                    <a:pt x="136" y="71"/>
                  </a:cubicBezTo>
                  <a:cubicBezTo>
                    <a:pt x="136" y="71"/>
                    <a:pt x="135" y="71"/>
                    <a:pt x="135" y="71"/>
                  </a:cubicBezTo>
                  <a:cubicBezTo>
                    <a:pt x="134" y="70"/>
                    <a:pt x="132" y="69"/>
                    <a:pt x="131" y="69"/>
                  </a:cubicBezTo>
                  <a:lnTo>
                    <a:pt x="134" y="74"/>
                  </a:lnTo>
                  <a:close/>
                  <a:moveTo>
                    <a:pt x="156" y="80"/>
                  </a:moveTo>
                  <a:cubicBezTo>
                    <a:pt x="157" y="81"/>
                    <a:pt x="158" y="82"/>
                    <a:pt x="159" y="84"/>
                  </a:cubicBezTo>
                  <a:cubicBezTo>
                    <a:pt x="159" y="84"/>
                    <a:pt x="159" y="85"/>
                    <a:pt x="159" y="85"/>
                  </a:cubicBezTo>
                  <a:cubicBezTo>
                    <a:pt x="160" y="87"/>
                    <a:pt x="164" y="92"/>
                    <a:pt x="165" y="93"/>
                  </a:cubicBezTo>
                  <a:cubicBezTo>
                    <a:pt x="166" y="94"/>
                    <a:pt x="166" y="95"/>
                    <a:pt x="166" y="96"/>
                  </a:cubicBezTo>
                  <a:cubicBezTo>
                    <a:pt x="167" y="94"/>
                    <a:pt x="167" y="92"/>
                    <a:pt x="167" y="90"/>
                  </a:cubicBezTo>
                  <a:cubicBezTo>
                    <a:pt x="166" y="89"/>
                    <a:pt x="163" y="86"/>
                    <a:pt x="163" y="84"/>
                  </a:cubicBezTo>
                  <a:cubicBezTo>
                    <a:pt x="161" y="81"/>
                    <a:pt x="159" y="79"/>
                    <a:pt x="158" y="76"/>
                  </a:cubicBezTo>
                  <a:cubicBezTo>
                    <a:pt x="157" y="76"/>
                    <a:pt x="157" y="76"/>
                    <a:pt x="156" y="76"/>
                  </a:cubicBezTo>
                  <a:cubicBezTo>
                    <a:pt x="156" y="72"/>
                    <a:pt x="151" y="71"/>
                    <a:pt x="150" y="69"/>
                  </a:cubicBezTo>
                  <a:cubicBezTo>
                    <a:pt x="148" y="70"/>
                    <a:pt x="151" y="73"/>
                    <a:pt x="152" y="74"/>
                  </a:cubicBezTo>
                  <a:cubicBezTo>
                    <a:pt x="154" y="75"/>
                    <a:pt x="156" y="77"/>
                    <a:pt x="156" y="80"/>
                  </a:cubicBezTo>
                  <a:moveTo>
                    <a:pt x="135" y="96"/>
                  </a:moveTo>
                  <a:cubicBezTo>
                    <a:pt x="135" y="96"/>
                    <a:pt x="135" y="96"/>
                    <a:pt x="135" y="95"/>
                  </a:cubicBezTo>
                  <a:cubicBezTo>
                    <a:pt x="136" y="95"/>
                    <a:pt x="136" y="94"/>
                    <a:pt x="136" y="93"/>
                  </a:cubicBezTo>
                  <a:cubicBezTo>
                    <a:pt x="136" y="92"/>
                    <a:pt x="137" y="92"/>
                    <a:pt x="137" y="92"/>
                  </a:cubicBezTo>
                  <a:cubicBezTo>
                    <a:pt x="137" y="91"/>
                    <a:pt x="137" y="90"/>
                    <a:pt x="137" y="90"/>
                  </a:cubicBezTo>
                  <a:cubicBezTo>
                    <a:pt x="137" y="89"/>
                    <a:pt x="138" y="89"/>
                    <a:pt x="138" y="88"/>
                  </a:cubicBezTo>
                  <a:cubicBezTo>
                    <a:pt x="138" y="88"/>
                    <a:pt x="137" y="87"/>
                    <a:pt x="137" y="87"/>
                  </a:cubicBezTo>
                  <a:cubicBezTo>
                    <a:pt x="137" y="86"/>
                    <a:pt x="138" y="85"/>
                    <a:pt x="138" y="85"/>
                  </a:cubicBezTo>
                  <a:cubicBezTo>
                    <a:pt x="138" y="84"/>
                    <a:pt x="138" y="84"/>
                    <a:pt x="138" y="83"/>
                  </a:cubicBezTo>
                  <a:cubicBezTo>
                    <a:pt x="137" y="82"/>
                    <a:pt x="137" y="79"/>
                    <a:pt x="136" y="77"/>
                  </a:cubicBezTo>
                  <a:cubicBezTo>
                    <a:pt x="135" y="76"/>
                    <a:pt x="133" y="75"/>
                    <a:pt x="132" y="74"/>
                  </a:cubicBezTo>
                  <a:cubicBezTo>
                    <a:pt x="136" y="79"/>
                    <a:pt x="135" y="83"/>
                    <a:pt x="135" y="83"/>
                  </a:cubicBezTo>
                  <a:lnTo>
                    <a:pt x="135" y="96"/>
                  </a:lnTo>
                  <a:close/>
                  <a:moveTo>
                    <a:pt x="162" y="93"/>
                  </a:moveTo>
                  <a:cubicBezTo>
                    <a:pt x="162" y="94"/>
                    <a:pt x="162" y="97"/>
                    <a:pt x="164" y="98"/>
                  </a:cubicBezTo>
                  <a:cubicBezTo>
                    <a:pt x="165" y="96"/>
                    <a:pt x="164" y="93"/>
                    <a:pt x="162" y="93"/>
                  </a:cubicBezTo>
                  <a:moveTo>
                    <a:pt x="135" y="109"/>
                  </a:moveTo>
                  <a:cubicBezTo>
                    <a:pt x="135" y="109"/>
                    <a:pt x="138" y="108"/>
                    <a:pt x="138" y="107"/>
                  </a:cubicBezTo>
                  <a:cubicBezTo>
                    <a:pt x="140" y="100"/>
                    <a:pt x="142" y="96"/>
                    <a:pt x="141" y="87"/>
                  </a:cubicBezTo>
                  <a:cubicBezTo>
                    <a:pt x="141" y="87"/>
                    <a:pt x="141" y="87"/>
                    <a:pt x="141" y="87"/>
                  </a:cubicBezTo>
                  <a:cubicBezTo>
                    <a:pt x="140" y="86"/>
                    <a:pt x="139" y="90"/>
                    <a:pt x="138" y="90"/>
                  </a:cubicBezTo>
                  <a:cubicBezTo>
                    <a:pt x="138" y="97"/>
                    <a:pt x="138" y="102"/>
                    <a:pt x="135" y="109"/>
                  </a:cubicBezTo>
                  <a:moveTo>
                    <a:pt x="143" y="91"/>
                  </a:moveTo>
                  <a:cubicBezTo>
                    <a:pt x="142" y="93"/>
                    <a:pt x="143" y="94"/>
                    <a:pt x="142" y="96"/>
                  </a:cubicBezTo>
                  <a:cubicBezTo>
                    <a:pt x="142" y="100"/>
                    <a:pt x="138" y="122"/>
                    <a:pt x="138" y="126"/>
                  </a:cubicBezTo>
                  <a:cubicBezTo>
                    <a:pt x="140" y="128"/>
                    <a:pt x="142" y="105"/>
                    <a:pt x="143" y="104"/>
                  </a:cubicBezTo>
                  <a:cubicBezTo>
                    <a:pt x="144" y="108"/>
                    <a:pt x="140" y="134"/>
                    <a:pt x="140" y="138"/>
                  </a:cubicBezTo>
                  <a:cubicBezTo>
                    <a:pt x="139" y="138"/>
                    <a:pt x="139" y="140"/>
                    <a:pt x="140" y="140"/>
                  </a:cubicBezTo>
                  <a:cubicBezTo>
                    <a:pt x="141" y="140"/>
                    <a:pt x="142" y="138"/>
                    <a:pt x="143" y="137"/>
                  </a:cubicBezTo>
                  <a:cubicBezTo>
                    <a:pt x="148" y="126"/>
                    <a:pt x="145" y="112"/>
                    <a:pt x="145" y="109"/>
                  </a:cubicBezTo>
                  <a:cubicBezTo>
                    <a:pt x="146" y="107"/>
                    <a:pt x="146" y="105"/>
                    <a:pt x="146" y="102"/>
                  </a:cubicBezTo>
                  <a:cubicBezTo>
                    <a:pt x="146" y="102"/>
                    <a:pt x="145" y="101"/>
                    <a:pt x="145" y="100"/>
                  </a:cubicBezTo>
                  <a:cubicBezTo>
                    <a:pt x="145" y="97"/>
                    <a:pt x="145" y="94"/>
                    <a:pt x="144" y="92"/>
                  </a:cubicBezTo>
                  <a:cubicBezTo>
                    <a:pt x="144" y="91"/>
                    <a:pt x="144" y="91"/>
                    <a:pt x="144" y="91"/>
                  </a:cubicBezTo>
                  <a:cubicBezTo>
                    <a:pt x="143" y="91"/>
                    <a:pt x="143" y="91"/>
                    <a:pt x="143" y="91"/>
                  </a:cubicBezTo>
                  <a:moveTo>
                    <a:pt x="151" y="97"/>
                  </a:moveTo>
                  <a:cubicBezTo>
                    <a:pt x="151" y="99"/>
                    <a:pt x="151" y="119"/>
                    <a:pt x="154" y="120"/>
                  </a:cubicBezTo>
                  <a:cubicBezTo>
                    <a:pt x="155" y="119"/>
                    <a:pt x="153" y="99"/>
                    <a:pt x="152" y="97"/>
                  </a:cubicBezTo>
                  <a:cubicBezTo>
                    <a:pt x="152" y="97"/>
                    <a:pt x="152" y="98"/>
                    <a:pt x="151" y="97"/>
                  </a:cubicBezTo>
                </a:path>
              </a:pathLst>
            </a:custGeom>
            <a:solidFill>
              <a:srgbClr val="3C3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3E651195-2E84-4021-B249-37ED77C120A3}"/>
                </a:ext>
              </a:extLst>
            </p:cNvPr>
            <p:cNvSpPr>
              <a:spLocks noEditPoints="1"/>
            </p:cNvSpPr>
            <p:nvPr userDrawn="1"/>
          </p:nvSpPr>
          <p:spPr bwMode="auto">
            <a:xfrm>
              <a:off x="11774488" y="5338763"/>
              <a:ext cx="206375" cy="90488"/>
            </a:xfrm>
            <a:custGeom>
              <a:avLst/>
              <a:gdLst>
                <a:gd name="T0" fmla="*/ 107 w 107"/>
                <a:gd name="T1" fmla="*/ 47 h 47"/>
                <a:gd name="T2" fmla="*/ 99 w 107"/>
                <a:gd name="T3" fmla="*/ 47 h 47"/>
                <a:gd name="T4" fmla="*/ 99 w 107"/>
                <a:gd name="T5" fmla="*/ 0 h 47"/>
                <a:gd name="T6" fmla="*/ 107 w 107"/>
                <a:gd name="T7" fmla="*/ 0 h 47"/>
                <a:gd name="T8" fmla="*/ 107 w 107"/>
                <a:gd name="T9" fmla="*/ 47 h 47"/>
                <a:gd name="T10" fmla="*/ 56 w 107"/>
                <a:gd name="T11" fmla="*/ 47 h 47"/>
                <a:gd name="T12" fmla="*/ 69 w 107"/>
                <a:gd name="T13" fmla="*/ 47 h 47"/>
                <a:gd name="T14" fmla="*/ 86 w 107"/>
                <a:gd name="T15" fmla="*/ 40 h 47"/>
                <a:gd name="T16" fmla="*/ 92 w 107"/>
                <a:gd name="T17" fmla="*/ 23 h 47"/>
                <a:gd name="T18" fmla="*/ 86 w 107"/>
                <a:gd name="T19" fmla="*/ 7 h 47"/>
                <a:gd name="T20" fmla="*/ 69 w 107"/>
                <a:gd name="T21" fmla="*/ 0 h 47"/>
                <a:gd name="T22" fmla="*/ 56 w 107"/>
                <a:gd name="T23" fmla="*/ 0 h 47"/>
                <a:gd name="T24" fmla="*/ 56 w 107"/>
                <a:gd name="T25" fmla="*/ 47 h 47"/>
                <a:gd name="T26" fmla="*/ 64 w 107"/>
                <a:gd name="T27" fmla="*/ 7 h 47"/>
                <a:gd name="T28" fmla="*/ 67 w 107"/>
                <a:gd name="T29" fmla="*/ 7 h 47"/>
                <a:gd name="T30" fmla="*/ 84 w 107"/>
                <a:gd name="T31" fmla="*/ 23 h 47"/>
                <a:gd name="T32" fmla="*/ 67 w 107"/>
                <a:gd name="T33" fmla="*/ 40 h 47"/>
                <a:gd name="T34" fmla="*/ 64 w 107"/>
                <a:gd name="T35" fmla="*/ 40 h 47"/>
                <a:gd name="T36" fmla="*/ 64 w 107"/>
                <a:gd name="T37" fmla="*/ 7 h 47"/>
                <a:gd name="T38" fmla="*/ 26 w 107"/>
                <a:gd name="T39" fmla="*/ 31 h 47"/>
                <a:gd name="T40" fmla="*/ 14 w 107"/>
                <a:gd name="T41" fmla="*/ 0 h 47"/>
                <a:gd name="T42" fmla="*/ 7 w 107"/>
                <a:gd name="T43" fmla="*/ 0 h 47"/>
                <a:gd name="T44" fmla="*/ 0 w 107"/>
                <a:gd name="T45" fmla="*/ 47 h 47"/>
                <a:gd name="T46" fmla="*/ 8 w 107"/>
                <a:gd name="T47" fmla="*/ 47 h 47"/>
                <a:gd name="T48" fmla="*/ 13 w 107"/>
                <a:gd name="T49" fmla="*/ 15 h 47"/>
                <a:gd name="T50" fmla="*/ 24 w 107"/>
                <a:gd name="T51" fmla="*/ 47 h 47"/>
                <a:gd name="T52" fmla="*/ 26 w 107"/>
                <a:gd name="T53" fmla="*/ 47 h 47"/>
                <a:gd name="T54" fmla="*/ 38 w 107"/>
                <a:gd name="T55" fmla="*/ 15 h 47"/>
                <a:gd name="T56" fmla="*/ 42 w 107"/>
                <a:gd name="T57" fmla="*/ 47 h 47"/>
                <a:gd name="T58" fmla="*/ 50 w 107"/>
                <a:gd name="T59" fmla="*/ 47 h 47"/>
                <a:gd name="T60" fmla="*/ 43 w 107"/>
                <a:gd name="T61" fmla="*/ 0 h 47"/>
                <a:gd name="T62" fmla="*/ 37 w 107"/>
                <a:gd name="T63" fmla="*/ 0 h 47"/>
                <a:gd name="T64" fmla="*/ 26 w 107"/>
                <a:gd name="T6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7">
                  <a:moveTo>
                    <a:pt x="107" y="47"/>
                  </a:moveTo>
                  <a:cubicBezTo>
                    <a:pt x="99" y="47"/>
                    <a:pt x="99" y="47"/>
                    <a:pt x="99" y="47"/>
                  </a:cubicBezTo>
                  <a:cubicBezTo>
                    <a:pt x="99" y="0"/>
                    <a:pt x="99" y="0"/>
                    <a:pt x="99" y="0"/>
                  </a:cubicBezTo>
                  <a:cubicBezTo>
                    <a:pt x="107" y="0"/>
                    <a:pt x="107" y="0"/>
                    <a:pt x="107" y="0"/>
                  </a:cubicBezTo>
                  <a:lnTo>
                    <a:pt x="107" y="47"/>
                  </a:lnTo>
                  <a:close/>
                  <a:moveTo>
                    <a:pt x="56" y="47"/>
                  </a:moveTo>
                  <a:cubicBezTo>
                    <a:pt x="69" y="47"/>
                    <a:pt x="69" y="47"/>
                    <a:pt x="69" y="47"/>
                  </a:cubicBezTo>
                  <a:cubicBezTo>
                    <a:pt x="76" y="47"/>
                    <a:pt x="82" y="45"/>
                    <a:pt x="86" y="40"/>
                  </a:cubicBezTo>
                  <a:cubicBezTo>
                    <a:pt x="90" y="36"/>
                    <a:pt x="92" y="30"/>
                    <a:pt x="92" y="23"/>
                  </a:cubicBezTo>
                  <a:cubicBezTo>
                    <a:pt x="92" y="17"/>
                    <a:pt x="90" y="11"/>
                    <a:pt x="86" y="7"/>
                  </a:cubicBezTo>
                  <a:cubicBezTo>
                    <a:pt x="82" y="2"/>
                    <a:pt x="76" y="0"/>
                    <a:pt x="69" y="0"/>
                  </a:cubicBezTo>
                  <a:cubicBezTo>
                    <a:pt x="56" y="0"/>
                    <a:pt x="56" y="0"/>
                    <a:pt x="56" y="0"/>
                  </a:cubicBezTo>
                  <a:lnTo>
                    <a:pt x="56" y="47"/>
                  </a:lnTo>
                  <a:close/>
                  <a:moveTo>
                    <a:pt x="64" y="7"/>
                  </a:moveTo>
                  <a:cubicBezTo>
                    <a:pt x="67" y="7"/>
                    <a:pt x="67" y="7"/>
                    <a:pt x="67" y="7"/>
                  </a:cubicBezTo>
                  <a:cubicBezTo>
                    <a:pt x="78" y="7"/>
                    <a:pt x="84" y="12"/>
                    <a:pt x="84" y="23"/>
                  </a:cubicBezTo>
                  <a:cubicBezTo>
                    <a:pt x="84" y="34"/>
                    <a:pt x="78" y="40"/>
                    <a:pt x="67" y="40"/>
                  </a:cubicBezTo>
                  <a:cubicBezTo>
                    <a:pt x="64" y="40"/>
                    <a:pt x="64" y="40"/>
                    <a:pt x="64" y="40"/>
                  </a:cubicBezTo>
                  <a:lnTo>
                    <a:pt x="64" y="7"/>
                  </a:lnTo>
                  <a:close/>
                  <a:moveTo>
                    <a:pt x="26" y="31"/>
                  </a:moveTo>
                  <a:cubicBezTo>
                    <a:pt x="14" y="0"/>
                    <a:pt x="14" y="0"/>
                    <a:pt x="14" y="0"/>
                  </a:cubicBezTo>
                  <a:cubicBezTo>
                    <a:pt x="7" y="0"/>
                    <a:pt x="7" y="0"/>
                    <a:pt x="7" y="0"/>
                  </a:cubicBezTo>
                  <a:cubicBezTo>
                    <a:pt x="0" y="47"/>
                    <a:pt x="0" y="47"/>
                    <a:pt x="0" y="47"/>
                  </a:cubicBezTo>
                  <a:cubicBezTo>
                    <a:pt x="8" y="47"/>
                    <a:pt x="8" y="47"/>
                    <a:pt x="8" y="47"/>
                  </a:cubicBezTo>
                  <a:cubicBezTo>
                    <a:pt x="13" y="15"/>
                    <a:pt x="13" y="15"/>
                    <a:pt x="13" y="15"/>
                  </a:cubicBezTo>
                  <a:cubicBezTo>
                    <a:pt x="24" y="47"/>
                    <a:pt x="24" y="47"/>
                    <a:pt x="24" y="47"/>
                  </a:cubicBezTo>
                  <a:cubicBezTo>
                    <a:pt x="26" y="47"/>
                    <a:pt x="26" y="47"/>
                    <a:pt x="26" y="47"/>
                  </a:cubicBezTo>
                  <a:cubicBezTo>
                    <a:pt x="38" y="15"/>
                    <a:pt x="38" y="15"/>
                    <a:pt x="38" y="15"/>
                  </a:cubicBezTo>
                  <a:cubicBezTo>
                    <a:pt x="42" y="47"/>
                    <a:pt x="42" y="47"/>
                    <a:pt x="42" y="47"/>
                  </a:cubicBezTo>
                  <a:cubicBezTo>
                    <a:pt x="50" y="47"/>
                    <a:pt x="50" y="47"/>
                    <a:pt x="50" y="47"/>
                  </a:cubicBezTo>
                  <a:cubicBezTo>
                    <a:pt x="43" y="0"/>
                    <a:pt x="43" y="0"/>
                    <a:pt x="43" y="0"/>
                  </a:cubicBezTo>
                  <a:cubicBezTo>
                    <a:pt x="37" y="0"/>
                    <a:pt x="37" y="0"/>
                    <a:pt x="37" y="0"/>
                  </a:cubicBezTo>
                  <a:lnTo>
                    <a:pt x="26" y="31"/>
                  </a:lnTo>
                  <a:close/>
                </a:path>
              </a:pathLst>
            </a:custGeom>
            <a:solidFill>
              <a:srgbClr val="3C3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842565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Lopetus otsikolla">
    <p:spTree>
      <p:nvGrpSpPr>
        <p:cNvPr id="1" name=""/>
        <p:cNvGrpSpPr/>
        <p:nvPr/>
      </p:nvGrpSpPr>
      <p:grpSpPr>
        <a:xfrm>
          <a:off x="0" y="0"/>
          <a:ext cx="0" cy="0"/>
          <a:chOff x="0" y="0"/>
          <a:chExt cx="0" cy="0"/>
        </a:xfrm>
      </p:grpSpPr>
      <p:sp>
        <p:nvSpPr>
          <p:cNvPr id="7" name="Otsikko 6"/>
          <p:cNvSpPr>
            <a:spLocks noGrp="1"/>
          </p:cNvSpPr>
          <p:nvPr userDrawn="1">
            <p:ph type="title" hasCustomPrompt="1"/>
          </p:nvPr>
        </p:nvSpPr>
        <p:spPr>
          <a:xfrm>
            <a:off x="0" y="2194138"/>
            <a:ext cx="12192000" cy="2891046"/>
          </a:xfrm>
          <a:prstGeom prst="rect">
            <a:avLst/>
          </a:prstGeom>
        </p:spPr>
        <p:txBody>
          <a:bodyPr lIns="1080000" tIns="46800" rIns="1080000" bIns="0" anchor="ctr" anchorCtr="0">
            <a:normAutofit/>
          </a:bodyPr>
          <a:lstStyle>
            <a:lvl1pPr algn="ctr">
              <a:lnSpc>
                <a:spcPts val="6000"/>
              </a:lnSpc>
              <a:defRPr sz="6000" b="1" i="0" baseline="0">
                <a:solidFill>
                  <a:schemeClr val="tx2"/>
                </a:solidFill>
                <a:latin typeface="Avenir Next" panose="020B0503020202020204" pitchFamily="34" charset="0"/>
              </a:defRPr>
            </a:lvl1pPr>
          </a:lstStyle>
          <a:p>
            <a:r>
              <a:rPr lang="fi-FI" dirty="0"/>
              <a:t>Kiitokset tai lopputervehdys</a:t>
            </a:r>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5054" y="980728"/>
            <a:ext cx="1241892" cy="1213408"/>
          </a:xfrm>
          <a:prstGeom prst="rect">
            <a:avLst/>
          </a:prstGeom>
        </p:spPr>
      </p:pic>
      <p:grpSp>
        <p:nvGrpSpPr>
          <p:cNvPr id="18" name="Ryhmitä 17"/>
          <p:cNvGrpSpPr/>
          <p:nvPr userDrawn="1"/>
        </p:nvGrpSpPr>
        <p:grpSpPr>
          <a:xfrm>
            <a:off x="3854069" y="6016933"/>
            <a:ext cx="1315295" cy="276999"/>
            <a:chOff x="6808003" y="6195797"/>
            <a:chExt cx="1315295" cy="276999"/>
          </a:xfrm>
        </p:grpSpPr>
        <p:sp>
          <p:nvSpPr>
            <p:cNvPr id="20" name="Suorakulmio 19"/>
            <p:cNvSpPr/>
            <p:nvPr/>
          </p:nvSpPr>
          <p:spPr>
            <a:xfrm>
              <a:off x="7033709" y="6195797"/>
              <a:ext cx="1089589" cy="276999"/>
            </a:xfrm>
            <a:prstGeom prst="rect">
              <a:avLst/>
            </a:prstGeom>
          </p:spPr>
          <p:txBody>
            <a:bodyPr wrap="square">
              <a:spAutoFit/>
            </a:bodyPr>
            <a:lstStyle/>
            <a:p>
              <a:r>
                <a:rPr lang="fi-FI" sz="1200" b="0" i="0" dirty="0">
                  <a:solidFill>
                    <a:schemeClr val="tx1">
                      <a:lumMod val="65000"/>
                      <a:lumOff val="35000"/>
                    </a:schemeClr>
                  </a:solidFill>
                  <a:latin typeface="Avenir Next Medium" panose="020B0503020202020204" pitchFamily="34" charset="0"/>
                </a:rPr>
                <a:t>@MDIfriends</a:t>
              </a:r>
            </a:p>
          </p:txBody>
        </p:sp>
        <p:pic>
          <p:nvPicPr>
            <p:cNvPr id="21" name="Kuva 20"/>
            <p:cNvPicPr>
              <a:picLocks noChangeAspect="1"/>
            </p:cNvPicPr>
            <p:nvPr userDrawn="1"/>
          </p:nvPicPr>
          <p:blipFill>
            <a:blip r:embed="rId3">
              <a:alphaModFix amt="85000"/>
              <a:extLst>
                <a:ext uri="{28A0092B-C50C-407E-A947-70E740481C1C}">
                  <a14:useLocalDpi xmlns:a14="http://schemas.microsoft.com/office/drawing/2010/main" val="0"/>
                </a:ext>
              </a:extLst>
            </a:blip>
            <a:stretch>
              <a:fillRect/>
            </a:stretch>
          </p:blipFill>
          <p:spPr>
            <a:xfrm>
              <a:off x="6808003" y="6210516"/>
              <a:ext cx="246380" cy="200660"/>
            </a:xfrm>
            <a:prstGeom prst="rect">
              <a:avLst/>
            </a:prstGeom>
          </p:spPr>
        </p:pic>
      </p:grpSp>
      <p:grpSp>
        <p:nvGrpSpPr>
          <p:cNvPr id="23" name="Ryhmitä 22"/>
          <p:cNvGrpSpPr/>
          <p:nvPr userDrawn="1"/>
        </p:nvGrpSpPr>
        <p:grpSpPr>
          <a:xfrm>
            <a:off x="5838371" y="6009867"/>
            <a:ext cx="1337382" cy="291131"/>
            <a:chOff x="4769692" y="6200278"/>
            <a:chExt cx="1337382" cy="291131"/>
          </a:xfrm>
        </p:grpSpPr>
        <p:sp>
          <p:nvSpPr>
            <p:cNvPr id="24" name="Suorakulmio 23"/>
            <p:cNvSpPr/>
            <p:nvPr userDrawn="1"/>
          </p:nvSpPr>
          <p:spPr>
            <a:xfrm>
              <a:off x="5017485" y="6214410"/>
              <a:ext cx="1089589" cy="276999"/>
            </a:xfrm>
            <a:prstGeom prst="rect">
              <a:avLst/>
            </a:prstGeom>
          </p:spPr>
          <p:txBody>
            <a:bodyPr wrap="square">
              <a:spAutoFit/>
            </a:bodyPr>
            <a:lstStyle/>
            <a:p>
              <a:r>
                <a:rPr lang="fi-FI" sz="1200" b="0" i="0" dirty="0">
                  <a:solidFill>
                    <a:schemeClr val="tx1">
                      <a:lumMod val="65000"/>
                      <a:lumOff val="35000"/>
                    </a:schemeClr>
                  </a:solidFill>
                  <a:latin typeface="Avenir Next Medium" panose="020B0503020202020204" pitchFamily="34" charset="0"/>
                </a:rPr>
                <a:t>MDIfriends</a:t>
              </a:r>
            </a:p>
          </p:txBody>
        </p:sp>
        <p:pic>
          <p:nvPicPr>
            <p:cNvPr id="31" name="Kuva 30"/>
            <p:cNvPicPr>
              <a:picLocks noChangeAspect="1"/>
            </p:cNvPicPr>
            <p:nvPr userDrawn="1"/>
          </p:nvPicPr>
          <p:blipFill>
            <a:blip r:embed="rId4">
              <a:alphaModFix amt="85000"/>
              <a:extLst>
                <a:ext uri="{28A0092B-C50C-407E-A947-70E740481C1C}">
                  <a14:useLocalDpi xmlns:a14="http://schemas.microsoft.com/office/drawing/2010/main" val="0"/>
                </a:ext>
              </a:extLst>
            </a:blip>
            <a:stretch>
              <a:fillRect/>
            </a:stretch>
          </p:blipFill>
          <p:spPr>
            <a:xfrm>
              <a:off x="4769692" y="6200278"/>
              <a:ext cx="236220" cy="236220"/>
            </a:xfrm>
            <a:prstGeom prst="rect">
              <a:avLst/>
            </a:prstGeom>
          </p:spPr>
        </p:pic>
      </p:grpSp>
      <p:grpSp>
        <p:nvGrpSpPr>
          <p:cNvPr id="36" name="Ryhmitä 35"/>
          <p:cNvGrpSpPr/>
          <p:nvPr userDrawn="1"/>
        </p:nvGrpSpPr>
        <p:grpSpPr>
          <a:xfrm>
            <a:off x="7680176" y="6012445"/>
            <a:ext cx="3240360" cy="291489"/>
            <a:chOff x="8741346" y="6250268"/>
            <a:chExt cx="3240360" cy="291489"/>
          </a:xfrm>
        </p:grpSpPr>
        <p:sp>
          <p:nvSpPr>
            <p:cNvPr id="37" name="Suorakulmio 36"/>
            <p:cNvSpPr/>
            <p:nvPr/>
          </p:nvSpPr>
          <p:spPr>
            <a:xfrm>
              <a:off x="8987192" y="6287841"/>
              <a:ext cx="2994514" cy="253916"/>
            </a:xfrm>
            <a:prstGeom prst="rect">
              <a:avLst/>
            </a:prstGeom>
          </p:spPr>
          <p:txBody>
            <a:bodyPr wrap="square">
              <a:spAutoFit/>
            </a:bodyPr>
            <a:lstStyle/>
            <a:p>
              <a:pPr algn="l">
                <a:lnSpc>
                  <a:spcPts val="1200"/>
                </a:lnSpc>
              </a:pPr>
              <a:r>
                <a:rPr lang="fi-FI" sz="1200" b="0" i="0" dirty="0">
                  <a:solidFill>
                    <a:schemeClr val="tx1">
                      <a:lumMod val="65000"/>
                      <a:lumOff val="35000"/>
                    </a:schemeClr>
                  </a:solidFill>
                  <a:latin typeface="Avenir Next Medium" panose="020B0503020202020204" pitchFamily="34" charset="0"/>
                </a:rPr>
                <a:t>Aluekehittämisen konsulttitoimisto MDI</a:t>
              </a:r>
            </a:p>
          </p:txBody>
        </p:sp>
        <p:pic>
          <p:nvPicPr>
            <p:cNvPr id="38" name="Kuva 37"/>
            <p:cNvPicPr>
              <a:picLocks noChangeAspect="1"/>
            </p:cNvPicPr>
            <p:nvPr userDrawn="1"/>
          </p:nvPicPr>
          <p:blipFill>
            <a:blip r:embed="rId5">
              <a:alphaModFix amt="85000"/>
              <a:extLst>
                <a:ext uri="{28A0092B-C50C-407E-A947-70E740481C1C}">
                  <a14:useLocalDpi xmlns:a14="http://schemas.microsoft.com/office/drawing/2010/main" val="0"/>
                </a:ext>
              </a:extLst>
            </a:blip>
            <a:stretch>
              <a:fillRect/>
            </a:stretch>
          </p:blipFill>
          <p:spPr>
            <a:xfrm>
              <a:off x="8741346" y="6250268"/>
              <a:ext cx="248920" cy="248920"/>
            </a:xfrm>
            <a:prstGeom prst="rect">
              <a:avLst/>
            </a:prstGeom>
          </p:spPr>
        </p:pic>
      </p:grpSp>
      <p:grpSp>
        <p:nvGrpSpPr>
          <p:cNvPr id="39" name="Ryhmitä 38"/>
          <p:cNvGrpSpPr/>
          <p:nvPr userDrawn="1"/>
        </p:nvGrpSpPr>
        <p:grpSpPr>
          <a:xfrm>
            <a:off x="2352550" y="6001543"/>
            <a:ext cx="880860" cy="307777"/>
            <a:chOff x="3314011" y="6141569"/>
            <a:chExt cx="880860" cy="307777"/>
          </a:xfrm>
        </p:grpSpPr>
        <p:pic>
          <p:nvPicPr>
            <p:cNvPr id="40" name="Kuva 39"/>
            <p:cNvPicPr>
              <a:picLocks noChangeAspect="1"/>
            </p:cNvPicPr>
            <p:nvPr userDrawn="1"/>
          </p:nvPicPr>
          <p:blipFill>
            <a:blip r:embed="rId6">
              <a:alphaModFix amt="85000"/>
              <a:extLst>
                <a:ext uri="{28A0092B-C50C-407E-A947-70E740481C1C}">
                  <a14:useLocalDpi xmlns:a14="http://schemas.microsoft.com/office/drawing/2010/main" val="0"/>
                </a:ext>
              </a:extLst>
            </a:blip>
            <a:stretch>
              <a:fillRect/>
            </a:stretch>
          </p:blipFill>
          <p:spPr>
            <a:xfrm>
              <a:off x="3314011" y="6172475"/>
              <a:ext cx="246380" cy="248920"/>
            </a:xfrm>
            <a:prstGeom prst="rect">
              <a:avLst/>
            </a:prstGeom>
          </p:spPr>
        </p:pic>
        <p:sp>
          <p:nvSpPr>
            <p:cNvPr id="41" name="Suorakulmio 40"/>
            <p:cNvSpPr/>
            <p:nvPr userDrawn="1"/>
          </p:nvSpPr>
          <p:spPr>
            <a:xfrm>
              <a:off x="3542127" y="6141569"/>
              <a:ext cx="652744" cy="307777"/>
            </a:xfrm>
            <a:prstGeom prst="rect">
              <a:avLst/>
            </a:prstGeom>
          </p:spPr>
          <p:txBody>
            <a:bodyPr wrap="none" anchor="ctr">
              <a:spAutoFit/>
            </a:bodyPr>
            <a:lstStyle/>
            <a:p>
              <a:pPr algn="ctr"/>
              <a:r>
                <a:rPr lang="fi-FI" sz="1400" b="0" i="0" dirty="0">
                  <a:solidFill>
                    <a:schemeClr val="tx1">
                      <a:lumMod val="65000"/>
                      <a:lumOff val="35000"/>
                    </a:schemeClr>
                  </a:solidFill>
                  <a:latin typeface="Avenir Next Medium" panose="020B0503020202020204" pitchFamily="34" charset="0"/>
                  <a:cs typeface="+mj-cs"/>
                </a:rPr>
                <a:t>mdi.fi</a:t>
              </a:r>
            </a:p>
          </p:txBody>
        </p:sp>
      </p:grpSp>
      <p:sp>
        <p:nvSpPr>
          <p:cNvPr id="2" name="Tekstiruutu 1"/>
          <p:cNvSpPr txBox="1"/>
          <p:nvPr userDrawn="1"/>
        </p:nvSpPr>
        <p:spPr bwMode="auto">
          <a:xfrm>
            <a:off x="3410768" y="6311043"/>
            <a:ext cx="914400" cy="914400"/>
          </a:xfrm>
          <a:prstGeom prst="rect">
            <a:avLst/>
          </a:prstGeom>
          <a:noFill/>
          <a:ln w="9525">
            <a:noFill/>
            <a:miter lim="800000"/>
            <a:headEnd/>
            <a:tailEnd/>
          </a:ln>
        </p:spPr>
        <p:txBody>
          <a:bodyPr vert="horz" wrap="none" lIns="91440" tIns="45720" rIns="91440" bIns="0" numCol="1" rtlCol="0" anchor="b" anchorCtr="0" compatLnSpc="1">
            <a:prstTxWarp prst="textNoShape">
              <a:avLst/>
            </a:prstTxWarp>
            <a:noAutofit/>
          </a:bodyPr>
          <a:lstStyle/>
          <a:p>
            <a:endParaRPr lang="fi-FI" dirty="0"/>
          </a:p>
        </p:txBody>
      </p:sp>
    </p:spTree>
    <p:extLst>
      <p:ext uri="{BB962C8B-B14F-4D97-AF65-F5344CB8AC3E}">
        <p14:creationId xmlns:p14="http://schemas.microsoft.com/office/powerpoint/2010/main" val="279873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kuvalla valkoine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94EFDD80-0915-47C0-A00C-A0E9CB2C9189}"/>
              </a:ext>
            </a:extLst>
          </p:cNvPr>
          <p:cNvSpPr>
            <a:spLocks noGrp="1"/>
          </p:cNvSpPr>
          <p:nvPr>
            <p:ph type="title"/>
          </p:nvPr>
        </p:nvSpPr>
        <p:spPr>
          <a:xfrm>
            <a:off x="3437791" y="365251"/>
            <a:ext cx="8209306" cy="1325563"/>
          </a:xfrm>
        </p:spPr>
        <p:txBody>
          <a:body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C884C321-DDE7-4ACB-8672-204BFB2DD0B3}"/>
              </a:ext>
            </a:extLst>
          </p:cNvPr>
          <p:cNvSpPr>
            <a:spLocks noGrp="1"/>
          </p:cNvSpPr>
          <p:nvPr>
            <p:ph idx="1"/>
          </p:nvPr>
        </p:nvSpPr>
        <p:spPr>
          <a:xfrm>
            <a:off x="3437791" y="1825625"/>
            <a:ext cx="8209305"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2">
            <a:extLst>
              <a:ext uri="{FF2B5EF4-FFF2-40B4-BE49-F238E27FC236}">
                <a16:creationId xmlns:a16="http://schemas.microsoft.com/office/drawing/2014/main" id="{4E0F2629-EBAD-41E9-B007-0ED8EA179B32}"/>
              </a:ext>
            </a:extLst>
          </p:cNvPr>
          <p:cNvSpPr>
            <a:spLocks noGrp="1"/>
          </p:cNvSpPr>
          <p:nvPr>
            <p:ph type="dt" sz="half" idx="10"/>
          </p:nvPr>
        </p:nvSpPr>
        <p:spPr>
          <a:xfrm>
            <a:off x="838200" y="6356350"/>
            <a:ext cx="2743200" cy="365125"/>
          </a:xfrm>
        </p:spPr>
        <p:txBody>
          <a:bodyPr/>
          <a:lstStyle/>
          <a:p>
            <a:fld id="{BC94CD7C-C9AD-4C54-B5CA-F38B98EB8CA8}" type="datetime1">
              <a:rPr lang="fi-FI" smtClean="0"/>
              <a:t>17.12.2024</a:t>
            </a:fld>
            <a:endParaRPr lang="fi-FI" dirty="0"/>
          </a:p>
        </p:txBody>
      </p:sp>
      <p:sp>
        <p:nvSpPr>
          <p:cNvPr id="14" name="Alatunnisteen paikkamerkki 3">
            <a:extLst>
              <a:ext uri="{FF2B5EF4-FFF2-40B4-BE49-F238E27FC236}">
                <a16:creationId xmlns:a16="http://schemas.microsoft.com/office/drawing/2014/main" id="{3693DB33-6718-49C9-8A97-0FAAFEB114EE}"/>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D5B2C172-79D8-4597-A0F0-10B3296F6D9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167979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C738554-EACB-4859-9AF0-1161C60469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60681525-44B3-407E-9179-862CB4BCB3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5E80CEDA-92BD-4162-80F3-B777FA7CDB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26D519C1-DBA2-4853-BB94-BAA5D8D6F5A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4AF95B21-D280-4C07-A42D-4582F99C4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2C84588-F671-4ED1-A1BD-0CF6A4310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FD6AE44-14B0-449E-9641-29982AF2C65B}"/>
              </a:ext>
            </a:extLst>
          </p:cNvPr>
          <p:cNvSpPr>
            <a:spLocks noGrp="1"/>
          </p:cNvSpPr>
          <p:nvPr>
            <p:ph type="dt" sz="half" idx="10"/>
          </p:nvPr>
        </p:nvSpPr>
        <p:spPr/>
        <p:txBody>
          <a:bodyPr/>
          <a:lstStyle/>
          <a:p>
            <a:fld id="{57445072-DBF7-4385-B064-1E5BA6081DC4}" type="datetime1">
              <a:rPr lang="fi-FI" smtClean="0"/>
              <a:t>17.12.2024</a:t>
            </a:fld>
            <a:endParaRPr lang="fi-FI" dirty="0"/>
          </a:p>
        </p:txBody>
      </p:sp>
      <p:sp>
        <p:nvSpPr>
          <p:cNvPr id="6" name="Alatunnisteen paikkamerkki 5">
            <a:extLst>
              <a:ext uri="{FF2B5EF4-FFF2-40B4-BE49-F238E27FC236}">
                <a16:creationId xmlns:a16="http://schemas.microsoft.com/office/drawing/2014/main" id="{B36561D0-A4BD-4B87-9245-0D3AE17971A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E71E1C21-E92C-4225-9F43-D8C574973296}"/>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205084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A7EFFDB-A4A4-4A0B-BA9F-296CB1A0A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CBA301CA-F3BE-489F-A1FE-BC10079BA9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E4E6D1C5-2DDC-41A6-8246-84126183D5C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9DA1A47-518C-4015-B7F7-7DA7EA40D97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86E39C6-FDF9-4704-BFED-6416920F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sp>
        <p:nvSpPr>
          <p:cNvPr id="4" name="Tekstin paikkamerkki 3">
            <a:extLst>
              <a:ext uri="{FF2B5EF4-FFF2-40B4-BE49-F238E27FC236}">
                <a16:creationId xmlns:a16="http://schemas.microsoft.com/office/drawing/2014/main" id="{6C82EC43-E3A7-4FD2-A7E6-A6A3BC9A8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5B3C74C-28EA-4FE5-912B-886D4AC947C3}"/>
              </a:ext>
            </a:extLst>
          </p:cNvPr>
          <p:cNvSpPr>
            <a:spLocks noGrp="1"/>
          </p:cNvSpPr>
          <p:nvPr>
            <p:ph type="dt" sz="half" idx="10"/>
          </p:nvPr>
        </p:nvSpPr>
        <p:spPr/>
        <p:txBody>
          <a:bodyPr/>
          <a:lstStyle/>
          <a:p>
            <a:fld id="{AB0E8C19-1203-4872-8C47-C963B5EFD86D}" type="datetime1">
              <a:rPr lang="fi-FI" smtClean="0"/>
              <a:t>17.12.2024</a:t>
            </a:fld>
            <a:endParaRPr lang="fi-FI" dirty="0"/>
          </a:p>
        </p:txBody>
      </p:sp>
      <p:sp>
        <p:nvSpPr>
          <p:cNvPr id="6" name="Alatunnisteen paikkamerkki 5">
            <a:extLst>
              <a:ext uri="{FF2B5EF4-FFF2-40B4-BE49-F238E27FC236}">
                <a16:creationId xmlns:a16="http://schemas.microsoft.com/office/drawing/2014/main" id="{31F300E9-3ABC-4DFC-B507-6A5514D70F5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1DBC89C4-BF92-48E0-8CA8-71526C3C07E6}"/>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14299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theme" Target="../theme/theme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95D96BA-098E-411B-A6B8-A4391236B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762C610-5792-46F9-B22B-1887F16B1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32445B-485D-4A4A-9AA9-76BF4944D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B1C28-BC0F-4F5A-8899-A61229EA9FE1}" type="datetime1">
              <a:rPr lang="fi-FI" smtClean="0"/>
              <a:t>17.12.2024</a:t>
            </a:fld>
            <a:endParaRPr lang="fi-FI" dirty="0"/>
          </a:p>
        </p:txBody>
      </p:sp>
      <p:sp>
        <p:nvSpPr>
          <p:cNvPr id="5" name="Alatunnisteen paikkamerkki 4">
            <a:extLst>
              <a:ext uri="{FF2B5EF4-FFF2-40B4-BE49-F238E27FC236}">
                <a16:creationId xmlns:a16="http://schemas.microsoft.com/office/drawing/2014/main" id="{6DFCF603-EE67-412B-BFF8-8F3A9437D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D9FEC9C8-A594-43E9-AB8F-27C8913C9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804D1-D1DA-404B-A345-162A4B99A0F1}" type="slidenum">
              <a:rPr lang="fi-FI" smtClean="0"/>
              <a:t>‹#›</a:t>
            </a:fld>
            <a:endParaRPr lang="fi-FI" dirty="0"/>
          </a:p>
        </p:txBody>
      </p:sp>
    </p:spTree>
    <p:extLst>
      <p:ext uri="{BB962C8B-B14F-4D97-AF65-F5344CB8AC3E}">
        <p14:creationId xmlns:p14="http://schemas.microsoft.com/office/powerpoint/2010/main" val="1198852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41" r:id="rId6"/>
    <p:sldLayoutId id="2147483755" r:id="rId7"/>
    <p:sldLayoutId id="2147483716" r:id="rId8"/>
    <p:sldLayoutId id="2147483717" r:id="rId9"/>
    <p:sldLayoutId id="2147483751" r:id="rId10"/>
    <p:sldLayoutId id="2147483752" r:id="rId11"/>
    <p:sldLayoutId id="2147483753" r:id="rId12"/>
    <p:sldLayoutId id="214748383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FEECF1B-24CD-4663-A81C-D18681E159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EB3DC5C-9508-4984-BF6A-15355A8F6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BCAFE9-83AD-4069-A1BB-7629C73C2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E8F5E-E736-4F58-B779-6BE086011B52}" type="datetime1">
              <a:rPr lang="fi-FI" smtClean="0"/>
              <a:t>17.12.2024</a:t>
            </a:fld>
            <a:endParaRPr lang="fi-FI" dirty="0"/>
          </a:p>
        </p:txBody>
      </p:sp>
      <p:sp>
        <p:nvSpPr>
          <p:cNvPr id="5" name="Alatunnisteen paikkamerkki 4">
            <a:extLst>
              <a:ext uri="{FF2B5EF4-FFF2-40B4-BE49-F238E27FC236}">
                <a16:creationId xmlns:a16="http://schemas.microsoft.com/office/drawing/2014/main" id="{4E02E98D-816C-4A84-8030-C368D3232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AE4AC2E0-A08C-45EF-8A11-560F98A6D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E0309-FE3D-45C8-9A15-89B2C10FD860}" type="slidenum">
              <a:rPr lang="fi-FI" smtClean="0"/>
              <a:t>‹#›</a:t>
            </a:fld>
            <a:endParaRPr lang="fi-FI" dirty="0"/>
          </a:p>
        </p:txBody>
      </p:sp>
    </p:spTree>
    <p:extLst>
      <p:ext uri="{BB962C8B-B14F-4D97-AF65-F5344CB8AC3E}">
        <p14:creationId xmlns:p14="http://schemas.microsoft.com/office/powerpoint/2010/main" val="234096545"/>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 id="214748377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384CAFD-B017-4670-BA09-232718105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BCF2EEC-C2DC-47D4-816E-90B9C407C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7BB54C6-25DC-4427-AC8A-A249B80FC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C36F-4EFC-4B0E-9A41-B7C3DC263A85}" type="datetime1">
              <a:rPr lang="fi-FI" smtClean="0"/>
              <a:t>17.12.2024</a:t>
            </a:fld>
            <a:endParaRPr lang="fi-FI" dirty="0"/>
          </a:p>
        </p:txBody>
      </p:sp>
      <p:sp>
        <p:nvSpPr>
          <p:cNvPr id="5" name="Alatunnisteen paikkamerkki 4">
            <a:extLst>
              <a:ext uri="{FF2B5EF4-FFF2-40B4-BE49-F238E27FC236}">
                <a16:creationId xmlns:a16="http://schemas.microsoft.com/office/drawing/2014/main" id="{36DA8616-D585-4DFA-8103-6A08A2EBA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C43BF19D-9554-42B0-9576-841D39283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08067-95A7-4DE9-A0BE-FD7614CDD73A}" type="slidenum">
              <a:rPr lang="fi-FI" smtClean="0"/>
              <a:t>‹#›</a:t>
            </a:fld>
            <a:endParaRPr lang="fi-FI" dirty="0"/>
          </a:p>
        </p:txBody>
      </p:sp>
    </p:spTree>
    <p:extLst>
      <p:ext uri="{BB962C8B-B14F-4D97-AF65-F5344CB8AC3E}">
        <p14:creationId xmlns:p14="http://schemas.microsoft.com/office/powerpoint/2010/main" val="465464759"/>
      </p:ext>
    </p:extLst>
  </p:cSld>
  <p:clrMap bg1="lt1" tx1="dk1" bg2="lt2" tx2="dk2" accent1="accent1" accent2="accent2" accent3="accent3" accent4="accent4" accent5="accent5" accent6="accent6" hlink="hlink" folHlink="folHlink"/>
  <p:sldLayoutIdLst>
    <p:sldLayoutId id="2147483776" r:id="rId1"/>
    <p:sldLayoutId id="2147483788" r:id="rId2"/>
    <p:sldLayoutId id="2147483789" r:id="rId3"/>
    <p:sldLayoutId id="2147483790" r:id="rId4"/>
    <p:sldLayoutId id="2147483791" r:id="rId5"/>
    <p:sldLayoutId id="2147483792" r:id="rId6"/>
    <p:sldLayoutId id="2147483793" r:id="rId7"/>
    <p:sldLayoutId id="214748379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62B5B5D-D6F9-4F0B-9324-5D4DB3B73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FD98A96-47F6-41DF-BA9C-CCA7AF285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D4E139-8374-4F55-AECD-591AE2B02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59F16-31B6-447B-865D-2588CF026E77}" type="datetime1">
              <a:rPr lang="fi-FI" smtClean="0"/>
              <a:t>17.12.2024</a:t>
            </a:fld>
            <a:endParaRPr lang="fi-FI" dirty="0"/>
          </a:p>
        </p:txBody>
      </p:sp>
      <p:sp>
        <p:nvSpPr>
          <p:cNvPr id="5" name="Alatunnisteen paikkamerkki 4">
            <a:extLst>
              <a:ext uri="{FF2B5EF4-FFF2-40B4-BE49-F238E27FC236}">
                <a16:creationId xmlns:a16="http://schemas.microsoft.com/office/drawing/2014/main" id="{7A6F78C1-A459-4221-90EC-AF548E893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5D3F6112-0C56-405D-8BDB-26E573E0E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C55B7-B27F-4F33-B573-7AD37FBCDED2}" type="slidenum">
              <a:rPr lang="fi-FI" smtClean="0"/>
              <a:t>‹#›</a:t>
            </a:fld>
            <a:endParaRPr lang="fi-FI" dirty="0"/>
          </a:p>
        </p:txBody>
      </p:sp>
    </p:spTree>
    <p:extLst>
      <p:ext uri="{BB962C8B-B14F-4D97-AF65-F5344CB8AC3E}">
        <p14:creationId xmlns:p14="http://schemas.microsoft.com/office/powerpoint/2010/main" val="538418627"/>
      </p:ext>
    </p:extLst>
  </p:cSld>
  <p:clrMap bg1="lt1" tx1="dk1" bg2="lt2" tx2="dk2" accent1="accent1" accent2="accent2" accent3="accent3" accent4="accent4" accent5="accent5" accent6="accent6" hlink="hlink" folHlink="folHlink"/>
  <p:sldLayoutIdLst>
    <p:sldLayoutId id="2147483796" r:id="rId1"/>
    <p:sldLayoutId id="2147483808" r:id="rId2"/>
    <p:sldLayoutId id="2147483809" r:id="rId3"/>
    <p:sldLayoutId id="2147483810" r:id="rId4"/>
    <p:sldLayoutId id="2147483811" r:id="rId5"/>
    <p:sldLayoutId id="2147483812" r:id="rId6"/>
    <p:sldLayoutId id="214748381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6943762-9B90-46FA-97F5-D19A0F80F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2DFC3E5-E0B6-46F1-A638-2E178C2F2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3260F8-DC2D-4B26-832C-8C15B102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91EBB-C93E-4EC5-9395-677EC1AD4D4A}" type="datetime1">
              <a:rPr lang="fi-FI" smtClean="0"/>
              <a:t>17.12.2024</a:t>
            </a:fld>
            <a:endParaRPr lang="fi-FI" dirty="0"/>
          </a:p>
        </p:txBody>
      </p:sp>
      <p:sp>
        <p:nvSpPr>
          <p:cNvPr id="5" name="Alatunnisteen paikkamerkki 4">
            <a:extLst>
              <a:ext uri="{FF2B5EF4-FFF2-40B4-BE49-F238E27FC236}">
                <a16:creationId xmlns:a16="http://schemas.microsoft.com/office/drawing/2014/main" id="{FC044051-3718-46B3-BAFB-53A195157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472CBF57-BFAB-4BE3-A1F7-E85659992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EC5B8-5E2E-4484-BCC3-4F68CC0857D7}" type="slidenum">
              <a:rPr lang="fi-FI" smtClean="0"/>
              <a:t>‹#›</a:t>
            </a:fld>
            <a:endParaRPr lang="fi-FI" dirty="0"/>
          </a:p>
        </p:txBody>
      </p:sp>
    </p:spTree>
    <p:extLst>
      <p:ext uri="{BB962C8B-B14F-4D97-AF65-F5344CB8AC3E}">
        <p14:creationId xmlns:p14="http://schemas.microsoft.com/office/powerpoint/2010/main" val="2323316004"/>
      </p:ext>
    </p:extLst>
  </p:cSld>
  <p:clrMap bg1="lt1" tx1="dk1" bg2="lt2" tx2="dk2" accent1="accent1" accent2="accent2" accent3="accent3" accent4="accent4" accent5="accent5" accent6="accent6" hlink="hlink" folHlink="folHlink"/>
  <p:sldLayoutIdLst>
    <p:sldLayoutId id="2147483815" r:id="rId1"/>
    <p:sldLayoutId id="2147483827" r:id="rId2"/>
    <p:sldLayoutId id="2147483828" r:id="rId3"/>
    <p:sldLayoutId id="2147483829" r:id="rId4"/>
    <p:sldLayoutId id="2147483830" r:id="rId5"/>
    <p:sldLayoutId id="2147483831" r:id="rId6"/>
    <p:sldLayoutId id="214748383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5004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086AFC0-9BC9-49A7-803F-CF8571890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830" y="5349875"/>
            <a:ext cx="3570339" cy="1308989"/>
          </a:xfrm>
          <a:prstGeom prst="rect">
            <a:avLst/>
          </a:prstGeom>
        </p:spPr>
      </p:pic>
      <p:sp>
        <p:nvSpPr>
          <p:cNvPr id="2" name="Otsikko 1">
            <a:extLst>
              <a:ext uri="{FF2B5EF4-FFF2-40B4-BE49-F238E27FC236}">
                <a16:creationId xmlns:a16="http://schemas.microsoft.com/office/drawing/2014/main" id="{B10E37A1-3886-455C-B76C-16A6ACD21D41}"/>
              </a:ext>
            </a:extLst>
          </p:cNvPr>
          <p:cNvSpPr>
            <a:spLocks noGrp="1"/>
          </p:cNvSpPr>
          <p:nvPr>
            <p:ph type="ctrTitle"/>
          </p:nvPr>
        </p:nvSpPr>
        <p:spPr/>
        <p:txBody>
          <a:bodyPr>
            <a:normAutofit/>
          </a:bodyPr>
          <a:lstStyle/>
          <a:p>
            <a:r>
              <a:rPr lang="fi-FI" sz="4400" b="1" dirty="0">
                <a:solidFill>
                  <a:srgbClr val="000000"/>
                </a:solidFill>
                <a:effectLst/>
                <a:ea typeface="Calibri" panose="020F0502020204030204" pitchFamily="34" charset="0"/>
              </a:rPr>
              <a:t>HALLITUS</a:t>
            </a:r>
            <a:br>
              <a:rPr lang="fi-FI" sz="4400" b="1" dirty="0">
                <a:solidFill>
                  <a:srgbClr val="000000"/>
                </a:solidFill>
                <a:effectLst/>
                <a:ea typeface="Calibri" panose="020F0502020204030204" pitchFamily="34" charset="0"/>
              </a:rPr>
            </a:br>
            <a:br>
              <a:rPr lang="fi-FI" sz="4400" b="1" dirty="0">
                <a:solidFill>
                  <a:srgbClr val="000000"/>
                </a:solidFill>
                <a:effectLst/>
                <a:ea typeface="Calibri" panose="020F0502020204030204" pitchFamily="34" charset="0"/>
              </a:rPr>
            </a:br>
            <a:r>
              <a:rPr lang="fi-FI" sz="4400" b="1" dirty="0">
                <a:solidFill>
                  <a:srgbClr val="000000"/>
                </a:solidFill>
                <a:effectLst/>
                <a:ea typeface="Calibri" panose="020F0502020204030204" pitchFamily="34" charset="0"/>
              </a:rPr>
              <a:t>202</a:t>
            </a:r>
            <a:r>
              <a:rPr lang="fi-FI" sz="4400" b="1" dirty="0">
                <a:solidFill>
                  <a:srgbClr val="000000"/>
                </a:solidFill>
                <a:ea typeface="Calibri" panose="020F0502020204030204" pitchFamily="34" charset="0"/>
              </a:rPr>
              <a:t>5</a:t>
            </a:r>
            <a:endParaRPr lang="fi-FI" dirty="0"/>
          </a:p>
        </p:txBody>
      </p:sp>
    </p:spTree>
    <p:extLst>
      <p:ext uri="{BB962C8B-B14F-4D97-AF65-F5344CB8AC3E}">
        <p14:creationId xmlns:p14="http://schemas.microsoft.com/office/powerpoint/2010/main" val="764339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ECA571-F72D-A421-F060-4F37EC24E909}"/>
              </a:ext>
            </a:extLst>
          </p:cNvPr>
          <p:cNvSpPr>
            <a:spLocks noGrp="1"/>
          </p:cNvSpPr>
          <p:nvPr>
            <p:ph type="title"/>
          </p:nvPr>
        </p:nvSpPr>
        <p:spPr>
          <a:xfrm>
            <a:off x="1221508" y="1"/>
            <a:ext cx="10591800" cy="6857999"/>
          </a:xfrm>
        </p:spPr>
        <p:txBody>
          <a:bodyPr numCol="2">
            <a:normAutofit/>
          </a:bodyPr>
          <a:lstStyle/>
          <a:p>
            <a:pPr marL="457200" indent="-457200">
              <a:lnSpc>
                <a:spcPct val="100000"/>
              </a:lnSpc>
            </a:pPr>
            <a:br>
              <a:rPr lang="fi-FI" sz="1200" b="1" dirty="0">
                <a:effectLst/>
                <a:latin typeface="Century Gothic" panose="020B0502020202020204" pitchFamily="34" charset="0"/>
                <a:ea typeface="Times New Roman" panose="02020603050405020304" pitchFamily="18" charset="0"/>
                <a:cs typeface="Times New Roman" panose="02020603050405020304" pitchFamily="18" charset="0"/>
              </a:rPr>
            </a:br>
            <a:r>
              <a:rPr lang="fi-FI" sz="1800" b="1" dirty="0">
                <a:effectLst/>
                <a:latin typeface="Century Gothic" panose="020B0502020202020204" pitchFamily="34" charset="0"/>
                <a:ea typeface="Times New Roman" panose="02020603050405020304" pitchFamily="18" charset="0"/>
                <a:cs typeface="Times New Roman" panose="02020603050405020304" pitchFamily="18" charset="0"/>
              </a:rPr>
              <a:t>KULJETUS- JA LOGISTIIKKAVALIOKUNTA</a:t>
            </a:r>
            <a:br>
              <a:rPr lang="fi-FI" sz="1400" dirty="0">
                <a:effectLst/>
                <a:latin typeface="CG Times"/>
                <a:ea typeface="Times New Roman" panose="02020603050405020304" pitchFamily="18" charset="0"/>
                <a:cs typeface="Times New Roman" panose="02020603050405020304" pitchFamily="18" charset="0"/>
              </a:rPr>
            </a:br>
            <a:r>
              <a:rPr lang="fi-FI" sz="1400" b="1" dirty="0">
                <a:effectLst/>
                <a:latin typeface="Century Gothic" panose="020B0502020202020204" pitchFamily="34" charset="0"/>
                <a:ea typeface="Times New Roman" panose="02020603050405020304" pitchFamily="18" charset="0"/>
                <a:cs typeface="Times New Roman" panose="02020603050405020304" pitchFamily="18" charset="0"/>
              </a:rPr>
              <a:t> </a:t>
            </a:r>
            <a:br>
              <a:rPr lang="fi-FI" sz="1400" dirty="0">
                <a:effectLst/>
                <a:latin typeface="CG Times"/>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PJ Saaristo-Levin Heidi, kaavoituspäällikkö, Paraisten kaupunki, Parainen</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VPJ Laurén Terhi, toimitusjohtaja, Turun Autoilijat ry,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Aaltonen Juha, aluejohtaja, Finavia Oyj Länsi-Suomen alue Turun lentoasema,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Calibri" panose="020F0502020204030204" pitchFamily="34" charset="0"/>
              </a:rPr>
              <a:t>Backman Alex, avainasiakaspäällikkö, Finnlines Oyj, Helsinki</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Furu Mikael, Chief Supply Chain Officer, Nordkalk Oy Ab, Parainen</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Gröndahl Tommi, liiketoimintapäällikkö, Remeo Oy, Turku</a:t>
            </a:r>
            <a:br>
              <a:rPr lang="fi-FI" sz="1300" dirty="0">
                <a:effectLst/>
                <a:latin typeface="+mn-lt"/>
                <a:ea typeface="Times New Roman" panose="02020603050405020304" pitchFamily="18" charset="0"/>
                <a:cs typeface="Times New Roman" panose="02020603050405020304" pitchFamily="18" charset="0"/>
              </a:rPr>
            </a:br>
            <a:r>
              <a:rPr lang="en-US" sz="1300" b="1" dirty="0">
                <a:effectLst/>
                <a:latin typeface="+mn-lt"/>
                <a:ea typeface="Times New Roman" panose="02020603050405020304" pitchFamily="18" charset="0"/>
                <a:cs typeface="Times New Roman" panose="02020603050405020304" pitchFamily="18" charset="0"/>
              </a:rPr>
              <a:t>Gustafsson Magnus, FT, Åbo </a:t>
            </a:r>
            <a:r>
              <a:rPr lang="en-US" sz="1300" b="1" dirty="0" err="1">
                <a:effectLst/>
                <a:latin typeface="+mn-lt"/>
                <a:ea typeface="Times New Roman" panose="02020603050405020304" pitchFamily="18" charset="0"/>
                <a:cs typeface="Times New Roman" panose="02020603050405020304" pitchFamily="18" charset="0"/>
              </a:rPr>
              <a:t>Akademi</a:t>
            </a:r>
            <a:r>
              <a:rPr lang="en-US" sz="1300" b="1" dirty="0">
                <a:effectLst/>
                <a:latin typeface="+mn-lt"/>
                <a:ea typeface="Times New Roman" panose="02020603050405020304" pitchFamily="18" charset="0"/>
                <a:cs typeface="Times New Roman" panose="02020603050405020304" pitchFamily="18" charset="0"/>
              </a:rPr>
              <a:t>,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Hirvonen Sanna, CEO / Operative Manager, Frans Logistics Solutions Oy, Turku</a:t>
            </a:r>
            <a:r>
              <a:rPr lang="fi-FI" sz="1300" b="1" dirty="0">
                <a:effectLst/>
                <a:latin typeface="+mn-lt"/>
                <a:ea typeface="Times New Roman" panose="02020603050405020304" pitchFamily="18" charset="0"/>
                <a:cs typeface="Times New Roman" panose="02020603050405020304" pitchFamily="18" charset="0"/>
              </a:rPr>
              <a:t>	</a:t>
            </a:r>
            <a:br>
              <a:rPr lang="fi-FI" sz="1300" b="1"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Juhantila Olli-Pekka, kuntayhtymän johtaja, Salon seudun koulutuskuntayht</a:t>
            </a:r>
            <a:r>
              <a:rPr lang="fi-FI" sz="1300" dirty="0">
                <a:latin typeface="+mn-lt"/>
                <a:ea typeface="Times New Roman" panose="02020603050405020304" pitchFamily="18" charset="0"/>
                <a:cs typeface="Times New Roman" panose="02020603050405020304" pitchFamily="18" charset="0"/>
              </a:rPr>
              <a:t>ymä</a:t>
            </a:r>
            <a:r>
              <a:rPr lang="fi-FI" sz="1300" dirty="0">
                <a:effectLst/>
                <a:latin typeface="+mn-lt"/>
                <a:ea typeface="Times New Roman" panose="02020603050405020304" pitchFamily="18" charset="0"/>
                <a:cs typeface="Times New Roman" panose="02020603050405020304" pitchFamily="18" charset="0"/>
              </a:rPr>
              <a:t>, Salo</a:t>
            </a:r>
            <a:r>
              <a:rPr lang="fi-FI" sz="1300" b="1" dirty="0">
                <a:effectLst/>
                <a:latin typeface="+mn-lt"/>
                <a:ea typeface="Times New Roman" panose="02020603050405020304" pitchFamily="18" charset="0"/>
                <a:cs typeface="Times New Roman" panose="02020603050405020304" pitchFamily="18" charset="0"/>
              </a:rPr>
              <a:t>	</a:t>
            </a:r>
            <a:br>
              <a:rPr lang="fi-FI" sz="1300" b="1"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Kalleinen Roni, liikennepäällikkö, Moonway Oy Ab,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Kalske Petri, Head of Industrial Solutions, Unikie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Kortelainen Sami, Logistics Manager, Yara Suomi Oy, Uusikaupunki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Lausvaara Janne, toimitusjohtaja, Tietorahti Oy, Kaarina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Lindström Stefan, toimitusjohtaja, Turun Vapaavarasto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Metsäranta Heikki, DI, yrittäjä, Wuutis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Mäki Riitta, koulutuspäällikkö, logistiikka, Novida, Loimaa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Mäkipere Markku, toimitusjohtaja, Stevena Oy, Naantali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Nieminen Mikko, markkinointijohtaja, Nostokonepalvelu Oy, Turku</a:t>
            </a:r>
            <a:br>
              <a:rPr lang="fi-FI" sz="1300" dirty="0">
                <a:effectLst/>
                <a:latin typeface="+mn-lt"/>
                <a:ea typeface="Times New Roman" panose="02020603050405020304" pitchFamily="18" charset="0"/>
                <a:cs typeface="Times New Roman" panose="02020603050405020304" pitchFamily="18" charset="0"/>
              </a:rPr>
            </a:br>
            <a:r>
              <a:rPr lang="en-US" sz="1300" b="1" dirty="0" err="1">
                <a:effectLst/>
                <a:latin typeface="+mn-lt"/>
                <a:ea typeface="Times New Roman" panose="02020603050405020304" pitchFamily="18" charset="0"/>
                <a:cs typeface="Times New Roman" panose="02020603050405020304" pitchFamily="18" charset="0"/>
              </a:rPr>
              <a:t>Pakarinen</a:t>
            </a:r>
            <a:r>
              <a:rPr lang="en-US" sz="1300" b="1" dirty="0">
                <a:effectLst/>
                <a:latin typeface="+mn-lt"/>
                <a:ea typeface="Times New Roman" panose="02020603050405020304" pitchFamily="18" charset="0"/>
                <a:cs typeface="Times New Roman" panose="02020603050405020304" pitchFamily="18" charset="0"/>
              </a:rPr>
              <a:t> Päivi, Logistics Manager, TM System Finland Oy, Turku</a:t>
            </a: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Parkkonen Juha, toimitusjohtaja, Turun Kaupunkiliikenne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Pekanheimo Antti, operatiivinen johtaja, Turun satama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Roos Pasi, turvallisuus- ja liikennejohtaja, Suomen Lauttaliikenne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Rosin Beppe, CEO, Meriaura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Siitonen Tero, toimitusjohtaja, SKAL Länsi-Suomi ry,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Solakivi Tomi, tutkijatohtori, Turun yliopiston kauppakorkeakoulu,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Sundin Jarmo, toimitusjohtaja, Villen Huolinta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Calibri" panose="020F0502020204030204" pitchFamily="34" charset="0"/>
              </a:rPr>
              <a:t>Urmas Matti, toimitusjohtaja, f</a:t>
            </a:r>
            <a:r>
              <a:rPr lang="fi-FI" sz="1300" dirty="0">
                <a:effectLst/>
                <a:latin typeface="+mn-lt"/>
                <a:ea typeface="Times New Roman" panose="02020603050405020304" pitchFamily="18" charset="0"/>
                <a:cs typeface="Times New Roman" panose="02020603050405020304" pitchFamily="18" charset="0"/>
              </a:rPr>
              <a:t> </a:t>
            </a:r>
            <a:r>
              <a:rPr lang="fi-FI" sz="1300" dirty="0">
                <a:effectLst/>
                <a:latin typeface="+mn-lt"/>
                <a:ea typeface="Times New Roman" panose="02020603050405020304" pitchFamily="18" charset="0"/>
                <a:cs typeface="Calibri" panose="020F0502020204030204" pitchFamily="34" charset="0"/>
              </a:rPr>
              <a:t>Freja Transport &amp; Logistics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Vainiala Yrjö, satamajohtaja, Naantalin satama, Naantali</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Vikman Linda, toimitusjohtaja, Logitrail Oy, Raisio</a:t>
            </a:r>
            <a:br>
              <a:rPr lang="fi-FI" sz="1300" b="1" dirty="0">
                <a:effectLst/>
                <a:latin typeface="+mn-lt"/>
                <a:ea typeface="Times New Roman" panose="02020603050405020304" pitchFamily="18" charset="0"/>
                <a:cs typeface="Times New Roman" panose="02020603050405020304" pitchFamily="18" charset="0"/>
              </a:rPr>
            </a:br>
            <a:r>
              <a:rPr lang="en-US" sz="1300" dirty="0" err="1">
                <a:effectLst/>
                <a:latin typeface="+mn-lt"/>
                <a:ea typeface="Times New Roman" panose="02020603050405020304" pitchFamily="18" charset="0"/>
                <a:cs typeface="Arial" panose="020B0604020202020204" pitchFamily="34" charset="0"/>
              </a:rPr>
              <a:t>Öhman</a:t>
            </a:r>
            <a:r>
              <a:rPr lang="en-US" sz="1300" dirty="0">
                <a:effectLst/>
                <a:latin typeface="+mn-lt"/>
                <a:ea typeface="Times New Roman" panose="02020603050405020304" pitchFamily="18" charset="0"/>
                <a:cs typeface="Arial" panose="020B0604020202020204" pitchFamily="34" charset="0"/>
              </a:rPr>
              <a:t> Tom, General Manager, X-WK Logistics Oy Ab,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Yhteysjäsen</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Päiviö Tuovi, johtaja, V-S ELY-Keskus,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Nuorkauppakamarijäsenet</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Kesti Suvi, markkinoinnin asiantuntija (JCI Airisto)</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Runola Otto, tuotantoinsinööri, IONCOR, Uusikaupunki (JCI Vakka-Suomi)</a:t>
            </a:r>
            <a:br>
              <a:rPr lang="fi-FI" sz="1800" dirty="0">
                <a:effectLst/>
                <a:latin typeface="CG Times"/>
                <a:ea typeface="Times New Roman" panose="02020603050405020304" pitchFamily="18" charset="0"/>
                <a:cs typeface="Times New Roman" panose="02020603050405020304" pitchFamily="18" charset="0"/>
              </a:rPr>
            </a:br>
            <a:endParaRPr lang="fi-FI" sz="1400" dirty="0"/>
          </a:p>
        </p:txBody>
      </p:sp>
      <p:sp>
        <p:nvSpPr>
          <p:cNvPr id="4" name="Dian numeron paikkamerkki 3">
            <a:extLst>
              <a:ext uri="{FF2B5EF4-FFF2-40B4-BE49-F238E27FC236}">
                <a16:creationId xmlns:a16="http://schemas.microsoft.com/office/drawing/2014/main" id="{805EF33D-2F49-4683-0FF7-2FEF8186DF9D}"/>
              </a:ext>
            </a:extLst>
          </p:cNvPr>
          <p:cNvSpPr>
            <a:spLocks noGrp="1"/>
          </p:cNvSpPr>
          <p:nvPr>
            <p:ph type="sldNum" sz="quarter" idx="12"/>
          </p:nvPr>
        </p:nvSpPr>
        <p:spPr/>
        <p:txBody>
          <a:bodyPr/>
          <a:lstStyle/>
          <a:p>
            <a:fld id="{960804D1-D1DA-404B-A345-162A4B99A0F1}" type="slidenum">
              <a:rPr lang="fi-FI" smtClean="0"/>
              <a:t>10</a:t>
            </a:fld>
            <a:endParaRPr lang="fi-FI" dirty="0"/>
          </a:p>
        </p:txBody>
      </p:sp>
    </p:spTree>
    <p:extLst>
      <p:ext uri="{BB962C8B-B14F-4D97-AF65-F5344CB8AC3E}">
        <p14:creationId xmlns:p14="http://schemas.microsoft.com/office/powerpoint/2010/main" val="66374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E5B1A-A62E-62C5-35F1-A7300F5A9104}"/>
              </a:ext>
            </a:extLst>
          </p:cNvPr>
          <p:cNvSpPr>
            <a:spLocks noGrp="1"/>
          </p:cNvSpPr>
          <p:nvPr>
            <p:ph type="title"/>
          </p:nvPr>
        </p:nvSpPr>
        <p:spPr>
          <a:xfrm>
            <a:off x="1600200" y="118052"/>
            <a:ext cx="10591800" cy="6857999"/>
          </a:xfrm>
        </p:spPr>
        <p:txBody>
          <a:bodyPr numCol="2">
            <a:normAutofit fontScale="90000"/>
          </a:bodyPr>
          <a:lstStyle/>
          <a:p>
            <a:pPr>
              <a:lnSpc>
                <a:spcPct val="100000"/>
              </a:lnSpc>
            </a:pPr>
            <a:br>
              <a:rPr lang="fi-FI" sz="1100" b="1" cap="all" dirty="0">
                <a:effectLst/>
                <a:latin typeface="Century Gothic" panose="020B0502020202020204" pitchFamily="34" charset="0"/>
                <a:ea typeface="Times New Roman" panose="02020603050405020304" pitchFamily="18" charset="0"/>
                <a:cs typeface="Times New Roman" panose="02020603050405020304" pitchFamily="18" charset="0"/>
              </a:rPr>
            </a:br>
            <a:r>
              <a:rPr lang="fi-FI" sz="2000" b="1" cap="all" dirty="0">
                <a:effectLst/>
                <a:latin typeface="Century Gothic" panose="020B0502020202020204" pitchFamily="34" charset="0"/>
                <a:ea typeface="Times New Roman" panose="02020603050405020304" pitchFamily="18" charset="0"/>
                <a:cs typeface="Times New Roman" panose="02020603050405020304" pitchFamily="18" charset="0"/>
              </a:rPr>
              <a:t>Laki- ja talousvaliokunta </a:t>
            </a:r>
            <a:br>
              <a:rPr lang="fi-FI" sz="1600" dirty="0">
                <a:effectLst/>
                <a:latin typeface="CG Times"/>
                <a:ea typeface="Times New Roman" panose="02020603050405020304" pitchFamily="18" charset="0"/>
                <a:cs typeface="Times New Roman" panose="02020603050405020304" pitchFamily="18" charset="0"/>
              </a:rPr>
            </a:br>
            <a:r>
              <a:rPr lang="fi-FI" sz="1400" b="1" cap="all" dirty="0">
                <a:effectLst/>
                <a:latin typeface="Century Gothic" panose="020B0502020202020204" pitchFamily="34" charset="0"/>
                <a:ea typeface="Times New Roman" panose="02020603050405020304" pitchFamily="18" charset="0"/>
                <a:cs typeface="Times New Roman" panose="02020603050405020304" pitchFamily="18" charset="0"/>
              </a:rPr>
              <a:t> </a:t>
            </a:r>
            <a:br>
              <a:rPr lang="fi-FI" sz="1400" dirty="0">
                <a:effectLst/>
                <a:latin typeface="CG Times"/>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PJ Heinonen Jukka, Vice President, Cargotec Oyj, Turku</a:t>
            </a:r>
            <a:br>
              <a:rPr lang="fi-FI" sz="1300" dirty="0">
                <a:effectLst/>
                <a:latin typeface="+mn-lt"/>
                <a:ea typeface="Times New Roman" panose="02020603050405020304" pitchFamily="18" charset="0"/>
                <a:cs typeface="Times New Roman" panose="02020603050405020304" pitchFamily="18" charset="0"/>
              </a:rPr>
            </a:br>
            <a:r>
              <a:rPr lang="fi-FI" sz="1300" dirty="0">
                <a:latin typeface="+mn-lt"/>
                <a:ea typeface="Times New Roman" panose="02020603050405020304" pitchFamily="18" charset="0"/>
                <a:cs typeface="Times New Roman" panose="02020603050405020304" pitchFamily="18" charset="0"/>
              </a:rPr>
              <a:t>VPJ T</a:t>
            </a:r>
            <a:r>
              <a:rPr lang="fi-FI" sz="1300" dirty="0">
                <a:effectLst/>
                <a:latin typeface="+mn-lt"/>
                <a:ea typeface="Times New Roman" panose="02020603050405020304" pitchFamily="18" charset="0"/>
                <a:cs typeface="Times New Roman" panose="02020603050405020304" pitchFamily="18" charset="0"/>
              </a:rPr>
              <a:t>uomela Tero-Seppo, </a:t>
            </a:r>
            <a:r>
              <a:rPr lang="fi-FI" sz="1300" dirty="0">
                <a:effectLst/>
                <a:latin typeface="+mn-lt"/>
                <a:ea typeface="Times New Roman" panose="02020603050405020304" pitchFamily="18" charset="0"/>
                <a:cs typeface="Arial" panose="020B0604020202020204" pitchFamily="34" charset="0"/>
              </a:rPr>
              <a:t>liiketoiminnan kehitysjohtaja</a:t>
            </a:r>
            <a:r>
              <a:rPr lang="fi-FI" sz="1300" dirty="0">
                <a:effectLst/>
                <a:latin typeface="+mn-lt"/>
                <a:ea typeface="Times New Roman" panose="02020603050405020304" pitchFamily="18" charset="0"/>
                <a:cs typeface="Times New Roman" panose="02020603050405020304" pitchFamily="18" charset="0"/>
              </a:rPr>
              <a:t> KTL, Elomatic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Aaltonen Sini, yritysrahoituspäällikkö, Someron Säästöpankki, Somero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Adamsson Kirsi, veroasiantuntija, KPMG Oy Ab,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Arjonen Maria, toimitusjohtaja, Laki ja Vesi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Harjula Raija, talousjohtaja, Lämpöpuisto Oy,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Helle Timo, Partner, KHT, Advico Grant Thornton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Hirvoila Teppo, talousjohtaja, Varsinais-Suomen Auto-Center Oy, Raisio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Calibri" panose="020F0502020204030204" pitchFamily="34" charset="0"/>
              </a:rPr>
              <a:t>Hollmén Iiro, asianajaja, Asianajotoimisto Edelle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Hookana Heli, johtava asiantuntija, Talenom Oyj Turun toimisto,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Isotalo Jyrki, aluepäällikkö, Finnvera Oyj, Lounais-Suomen alue,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Jalava Nina, palvelupäällikkö, IF Vahinkovakuutusyhtiö Oyj,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Junes Riikka, palvelupäällikkö, LähiTapiola Varsinais-Suomi,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Koivulehto-Mäkitalo Sari, lakiasiainjohtaja, Raisio Oyj, Raisio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Koivunen Maija, johtaja, Oma Säästöpankki Turku Kauppatori,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Kulovaara Valpuri, OTM, KTM, yrittäjä, Suomen vero- ja lakipalvelu Oy,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Lehtonen Jaana, Senior Manager, Advisory services, BDO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Lundén Katja, KTM, talousjohtaja, Rakennustoimisto Lundén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Lundén Tuomas, talousjohtaja, Oy Lunden Ab Jalostaja,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Malinen Jari, asianajaja, Eversheds Asianajotoimisto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Manner Matti, asianajaja, Asianajotoimisto Brander &amp; Manner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Meriluoto Anton, johtaja vero- ja yhtiöoikeudelliset palvelut, </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TietoAkseli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Mäkelä Sarianne, toimitusjohtaja, Serenum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Niemi Lari, talousjohtaja, Meyer Turku Oy,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Oksa Minna, Senior Manager, PricewaterhouseCoopers Oy,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	</a:t>
            </a:r>
            <a:br>
              <a:rPr lang="en-US" sz="1300" dirty="0">
                <a:effectLst/>
                <a:latin typeface="+mn-lt"/>
                <a:ea typeface="Times New Roman" panose="02020603050405020304" pitchFamily="18" charset="0"/>
                <a:cs typeface="Times New Roman" panose="02020603050405020304" pitchFamily="18" charset="0"/>
              </a:rPr>
            </a:br>
            <a:br>
              <a:rPr lang="en-US" sz="1300" dirty="0">
                <a:effectLst/>
                <a:latin typeface="+mn-lt"/>
                <a:ea typeface="Times New Roman" panose="02020603050405020304" pitchFamily="18" charset="0"/>
                <a:cs typeface="Times New Roman" panose="02020603050405020304" pitchFamily="18" charset="0"/>
              </a:rPr>
            </a:br>
            <a:br>
              <a:rPr lang="en-US" sz="1300" dirty="0">
                <a:effectLst/>
                <a:latin typeface="+mn-lt"/>
                <a:ea typeface="Times New Roman" panose="02020603050405020304" pitchFamily="18" charset="0"/>
                <a:cs typeface="Times New Roman" panose="02020603050405020304" pitchFamily="18" charset="0"/>
              </a:rPr>
            </a:br>
            <a:br>
              <a:rPr lang="en-US" sz="1300" dirty="0">
                <a:effectLst/>
                <a:latin typeface="+mn-lt"/>
                <a:ea typeface="Times New Roman" panose="02020603050405020304" pitchFamily="18" charset="0"/>
                <a:cs typeface="Times New Roman" panose="02020603050405020304" pitchFamily="18" charset="0"/>
              </a:rPr>
            </a:br>
            <a:br>
              <a:rPr lang="en-US" sz="1300" dirty="0">
                <a:effectLst/>
                <a:latin typeface="+mn-lt"/>
                <a:ea typeface="Times New Roman" panose="02020603050405020304" pitchFamily="18" charset="0"/>
                <a:cs typeface="Times New Roman" panose="02020603050405020304" pitchFamily="18" charset="0"/>
              </a:rPr>
            </a:br>
            <a:br>
              <a:rPr lang="en-US" sz="1300" dirty="0">
                <a:effectLst/>
                <a:latin typeface="+mn-lt"/>
                <a:ea typeface="Times New Roman" panose="02020603050405020304" pitchFamily="18" charset="0"/>
                <a:cs typeface="Times New Roman" panose="02020603050405020304" pitchFamily="18" charset="0"/>
              </a:rPr>
            </a:br>
            <a:br>
              <a:rPr lang="en-US"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Palaja Niina, toimitusjohtaja, Asianajotoimisto Palaja Rintanen &amp; Co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Peura Sami, toimitusjohtaja, Lounaisrannikon Osuuspankki, Uusikaupunki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Rantala Jukka, lehtori, koulutusvastaava, Turun ammattikorkeakoulu,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Reunanen Hannamaija, talousjohtaja, Turun Osuuskauppa,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Sandell Päivi, päälakimies, Burger-In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Soinio Osmo, KHT-tilintarkastaja, Soinio &amp; Co Oy KHT-yhteisö,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Soukola Jari, pankinjohtaja, Danske Bank A/S Suomen sivuliike,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Syväjärvi Elina, talous- ja hallinto johtaja, Lounais-Suomen Jätehuolto Oy,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Tuohimäki Hanna, Legal Councel, Lantmännen Feed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Tuomikoski Samuli, toimitusjohtaja, Tuomikoski Legal Oy, Turku</a:t>
            </a:r>
            <a:br>
              <a:rPr lang="fi-FI" sz="1300" dirty="0">
                <a:effectLst/>
                <a:latin typeface="+mn-lt"/>
                <a:ea typeface="Times New Roman" panose="02020603050405020304" pitchFamily="18" charset="0"/>
                <a:cs typeface="Times New Roman" panose="02020603050405020304" pitchFamily="18" charset="0"/>
              </a:rPr>
            </a:br>
            <a:r>
              <a:rPr lang="fi-FI" sz="1300" dirty="0">
                <a:latin typeface="+mn-lt"/>
                <a:ea typeface="Times New Roman" panose="02020603050405020304" pitchFamily="18" charset="0"/>
                <a:cs typeface="Times New Roman" panose="02020603050405020304" pitchFamily="18" charset="0"/>
              </a:rPr>
              <a:t>Virri Paula, päälakimies, Yleinen työttömyyskassa YTK, Loimaa</a:t>
            </a:r>
            <a:br>
              <a:rPr lang="fi-FI" sz="1300" dirty="0">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Vuorinen Niko, General Counsel, Kiinteistölakimies Suomi Uusimaa Oy, Turku</a:t>
            </a: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Yhteysjäsenet</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Sorvari Katarina, hovioikeudenneuvos, OTT, Turun hovioikeus,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Wigelius Miikka, toimistopäällikkö, Lounais-Suomen verotoimisto,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Nuorkauppakamarijäsenet</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Kangas Pyry, Turku (JCI Aurajoki)</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Lehtilä Emilia, asiakaspäällikkö, KTI Laskutus Oy, Turku (JCI Auranmaa)</a:t>
            </a:r>
            <a:br>
              <a:rPr lang="fi-FI" sz="1800" dirty="0">
                <a:effectLst/>
                <a:latin typeface="CG Times"/>
                <a:ea typeface="Times New Roman" panose="02020603050405020304" pitchFamily="18" charset="0"/>
                <a:cs typeface="Times New Roman" panose="02020603050405020304" pitchFamily="18" charset="0"/>
              </a:rPr>
            </a:br>
            <a:endParaRPr lang="fi-FI" sz="1400" dirty="0"/>
          </a:p>
        </p:txBody>
      </p:sp>
      <p:sp>
        <p:nvSpPr>
          <p:cNvPr id="4" name="Dian numeron paikkamerkki 3">
            <a:extLst>
              <a:ext uri="{FF2B5EF4-FFF2-40B4-BE49-F238E27FC236}">
                <a16:creationId xmlns:a16="http://schemas.microsoft.com/office/drawing/2014/main" id="{84D03C1F-4F41-413D-604A-DC133EB3605F}"/>
              </a:ext>
            </a:extLst>
          </p:cNvPr>
          <p:cNvSpPr>
            <a:spLocks noGrp="1"/>
          </p:cNvSpPr>
          <p:nvPr>
            <p:ph type="sldNum" sz="quarter" idx="12"/>
          </p:nvPr>
        </p:nvSpPr>
        <p:spPr/>
        <p:txBody>
          <a:bodyPr/>
          <a:lstStyle/>
          <a:p>
            <a:fld id="{960804D1-D1DA-404B-A345-162A4B99A0F1}" type="slidenum">
              <a:rPr lang="fi-FI" smtClean="0"/>
              <a:t>11</a:t>
            </a:fld>
            <a:endParaRPr lang="fi-FI" dirty="0"/>
          </a:p>
        </p:txBody>
      </p:sp>
    </p:spTree>
    <p:extLst>
      <p:ext uri="{BB962C8B-B14F-4D97-AF65-F5344CB8AC3E}">
        <p14:creationId xmlns:p14="http://schemas.microsoft.com/office/powerpoint/2010/main" val="69961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A1F5FC-8108-DF8B-A5C0-DAE0BAD5A3E2}"/>
              </a:ext>
            </a:extLst>
          </p:cNvPr>
          <p:cNvSpPr>
            <a:spLocks noGrp="1"/>
          </p:cNvSpPr>
          <p:nvPr>
            <p:ph type="title"/>
          </p:nvPr>
        </p:nvSpPr>
        <p:spPr>
          <a:xfrm>
            <a:off x="1600200" y="1"/>
            <a:ext cx="10591800" cy="6857999"/>
          </a:xfrm>
        </p:spPr>
        <p:txBody>
          <a:bodyPr numCol="2">
            <a:normAutofit/>
          </a:bodyPr>
          <a:lstStyle/>
          <a:p>
            <a:pPr>
              <a:lnSpc>
                <a:spcPct val="100000"/>
              </a:lnSpc>
              <a:tabLst>
                <a:tab pos="-180340" algn="l"/>
                <a:tab pos="270510" algn="l"/>
                <a:tab pos="481965" algn="l"/>
                <a:tab pos="641985" algn="l"/>
                <a:tab pos="810260" algn="l"/>
                <a:tab pos="1464945" algn="l"/>
                <a:tab pos="2287905" algn="l"/>
                <a:tab pos="3110865" algn="l"/>
                <a:tab pos="3933825" algn="l"/>
                <a:tab pos="4756785" algn="l"/>
                <a:tab pos="5579745" algn="l"/>
              </a:tabLst>
            </a:pPr>
            <a:br>
              <a:rPr lang="fi-FI" sz="1200" b="1" dirty="0">
                <a:effectLst/>
                <a:latin typeface="Century Gothic" panose="020B0502020202020204" pitchFamily="34" charset="0"/>
                <a:ea typeface="Times New Roman" panose="02020603050405020304" pitchFamily="18" charset="0"/>
                <a:cs typeface="Times New Roman" panose="02020603050405020304" pitchFamily="18" charset="0"/>
              </a:rPr>
            </a:br>
            <a:br>
              <a:rPr lang="fi-FI" sz="1200" b="1" dirty="0">
                <a:effectLst/>
                <a:latin typeface="Century Gothic" panose="020B0502020202020204" pitchFamily="34" charset="0"/>
                <a:ea typeface="Times New Roman" panose="02020603050405020304" pitchFamily="18" charset="0"/>
                <a:cs typeface="Times New Roman" panose="02020603050405020304" pitchFamily="18" charset="0"/>
              </a:rPr>
            </a:br>
            <a:r>
              <a:rPr lang="fi-FI" sz="1800" b="1" dirty="0">
                <a:effectLst/>
                <a:latin typeface="Century Gothic" panose="020B0502020202020204" pitchFamily="34" charset="0"/>
                <a:ea typeface="Times New Roman" panose="02020603050405020304" pitchFamily="18" charset="0"/>
                <a:cs typeface="Times New Roman" panose="02020603050405020304" pitchFamily="18" charset="0"/>
              </a:rPr>
              <a:t>MATKAILU- JA ELÄMYSVALIOKUNTA</a:t>
            </a:r>
            <a:br>
              <a:rPr lang="fi-FI" sz="1600" dirty="0">
                <a:effectLst/>
                <a:latin typeface="CG Times"/>
                <a:ea typeface="Times New Roman" panose="02020603050405020304" pitchFamily="18" charset="0"/>
                <a:cs typeface="Times New Roman" panose="02020603050405020304" pitchFamily="18" charset="0"/>
              </a:rPr>
            </a:br>
            <a:r>
              <a:rPr lang="fi-FI" sz="1300" dirty="0">
                <a:effectLst/>
                <a:latin typeface="Century Gothic" panose="020B0502020202020204" pitchFamily="34" charset="0"/>
                <a:ea typeface="Times New Roman" panose="02020603050405020304" pitchFamily="18" charset="0"/>
                <a:cs typeface="Times New Roman" panose="02020603050405020304" pitchFamily="18" charset="0"/>
              </a:rPr>
              <a:t> </a:t>
            </a:r>
            <a:br>
              <a:rPr lang="fi-FI" sz="1300" dirty="0">
                <a:effectLst/>
                <a:latin typeface="CG Times"/>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PJ Lohikoski Tomi, toimitusjohtaja, Muumimaailma Oy, Naantali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VPJ Savolainen Mikaela, strategiajohtaja, Oy Nord Wine Finland Ltd,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Arvonen Roosa, vuokrauspäällikkö, Salo IoT Park Oy, Salo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Arial" panose="020B0604020202020204" pitchFamily="34" charset="0"/>
              </a:rPr>
              <a:t>	Havia Harri, toimialajohtaja, Turun Osuuskauppa,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Hirvenoja Satu, myynti- ja markkinointijohtaja, Finnlines Oyj,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Calibri" panose="020F0502020204030204" pitchFamily="34" charset="0"/>
              </a:rPr>
              <a:t>	Jansson Tuuli, elinvoimapäällikkö, Vehmaan, Taivassalon ja Kustavin kunnat, Vinkkilä</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Jokisuu Pekka, hallituksen puheenjohtaja, Kultaranta Resort Oy, Naantali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a:t>
            </a:r>
            <a:r>
              <a:rPr lang="fi-FI" sz="1300" dirty="0">
                <a:effectLst/>
                <a:latin typeface="+mn-lt"/>
                <a:ea typeface="Times New Roman" panose="02020603050405020304" pitchFamily="18" charset="0"/>
                <a:cs typeface="Arial" panose="020B0604020202020204" pitchFamily="34" charset="0"/>
              </a:rPr>
              <a:t>Joukanen Ilkka, toimitusjohtaja, Restile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Kalhama Janne, toimitusjohtaja, Flowpark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Kangas Pentti-Oskari, matkailuyrittäjä, Herrankukkaro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Calibri" panose="020F0502020204030204" pitchFamily="34" charset="0"/>
              </a:rPr>
              <a:t>	Keto-Seppälä Maarit, tuottaja, Tanssiteatteri ERI,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Kuusniemi Riikka, toimitusjohtaja, Sunborn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Lehti Olli, toimitusjohtaja, Teijon Merikiinteistöt Oy, Perniö</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Lehtilä Pia, General Manager, Scandic Turku,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	</a:t>
            </a:r>
            <a:r>
              <a:rPr lang="fi-FI" sz="1300" dirty="0">
                <a:effectLst/>
                <a:latin typeface="+mn-lt"/>
                <a:ea typeface="Times New Roman" panose="02020603050405020304" pitchFamily="18" charset="0"/>
                <a:cs typeface="Times New Roman" panose="02020603050405020304" pitchFamily="18" charset="0"/>
              </a:rPr>
              <a:t>Lehtinen Eero, markkinointipäällikkö, Alfons Håkans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Calibri" panose="020F0502020204030204" pitchFamily="34" charset="0"/>
              </a:rPr>
              <a:t>	Leimu Kirsi, museoamanuenssi, Raision museo Harkko, Raision kaupunki, Raisio</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Calibri" panose="020F0502020204030204" pitchFamily="34" charset="0"/>
              </a:rPr>
              <a:t>	</a:t>
            </a:r>
            <a:r>
              <a:rPr lang="fi-FI" sz="1300" dirty="0">
                <a:effectLst/>
                <a:latin typeface="+mn-lt"/>
                <a:ea typeface="Times New Roman" panose="02020603050405020304" pitchFamily="18" charset="0"/>
                <a:cs typeface="Calibri" panose="020F0502020204030204" pitchFamily="34" charset="0"/>
              </a:rPr>
              <a:t>Leppäkoski Katja, toimitusjohtaja, Logomo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Liljeqvist Tanja, hotellipäällikkö, Salmonfarm Ab Oy, Kasnäs</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Calibri" panose="020F0502020204030204" pitchFamily="34" charset="0"/>
              </a:rPr>
              <a:t>	Lintula Sari, elinvoimakoordinaattori, Sauvon kunta, Sauvo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Mäenpää Kari, toimitusjohtaja, Intentus Oy, Paimio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Nikkilä Kaisa, toiminnanjohtaja, Liedon Vanhalinna -säätiö sr., Lieto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Nurmi Tiia, Operations Supervisor Turku, Bob W Technologies Finland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Ojala Joonas, toimitusjohtaja, Hotel Kakola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Rautiainen Tarja, toimitusjohtaja, Naantalin Matkailu Oy, Naantali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Renström Niina, markkinointipäällikkö, Åbo Svenska Teater,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Salonen Jari, toimitusjohtaja, PN Turku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Sara Tuomas, toimitusjohtaja, Flegma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Sjöbring Hanna, kauppapaikkapäällikkö, Turun kaupunki,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Sjöstrand Philip, myyntijohtaja, Viking Line Abp,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Teräs Ulla, toimitusjohtaja, Forum Marinum säätiö,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Calibri" panose="020F0502020204030204" pitchFamily="34" charset="0"/>
              </a:rPr>
              <a:t>	Tupala Tero, toimitusjohtaja, Alastaro Circuit Oy, Virttaa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Valkama Arto, toimitusjohtaja, Turun kaupunginteatteri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Valtola Jussi, hotellinjohtaja, Holiday Club Resorts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Vanhala Krista</a:t>
            </a:r>
            <a:r>
              <a:rPr lang="fi-FI" sz="1300" dirty="0">
                <a:effectLst/>
                <a:latin typeface="+mn-lt"/>
                <a:ea typeface="Times New Roman" panose="02020603050405020304" pitchFamily="18" charset="0"/>
                <a:cs typeface="Times New Roman" panose="02020603050405020304" pitchFamily="18" charset="0"/>
              </a:rPr>
              <a:t>,</a:t>
            </a:r>
            <a:r>
              <a:rPr lang="fi-FI" sz="1300" b="1" dirty="0">
                <a:effectLst/>
                <a:latin typeface="+mn-lt"/>
                <a:ea typeface="Times New Roman" panose="02020603050405020304" pitchFamily="18" charset="0"/>
                <a:cs typeface="Times New Roman" panose="02020603050405020304" pitchFamily="18" charset="0"/>
              </a:rPr>
              <a:t> toimitusjohtaja, Unica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Varjonen Carita, toimitusjohtaja, SHIFT Events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Yhteysjäsen</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a:t>
            </a:r>
            <a:r>
              <a:rPr lang="fi-FI" sz="1300" dirty="0">
                <a:effectLst/>
                <a:latin typeface="+mn-lt"/>
                <a:ea typeface="Times New Roman" panose="02020603050405020304" pitchFamily="18" charset="0"/>
                <a:cs typeface="Times New Roman" panose="02020603050405020304" pitchFamily="18" charset="0"/>
              </a:rPr>
              <a:t>Kukkohovi Kristiina, toimitusjohtaja, Visit Turku Archipelago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Calibri" panose="020F0502020204030204" pitchFamily="34" charset="0"/>
                <a:cs typeface="Times New Roman" panose="02020603050405020304" pitchFamily="18" charset="0"/>
              </a:rPr>
              <a:t> </a:t>
            </a:r>
            <a:br>
              <a:rPr lang="fi-FI" sz="1300" dirty="0">
                <a:effectLst/>
                <a:latin typeface="+mn-lt"/>
                <a:ea typeface="Calibri" panose="020F0502020204030204" pitchFamily="34"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Nuorkauppakamarijäsenet</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Hyvönen Janni, automyyjä, yritysmyynti (JCI Raisio-Naantali)</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Laakso Jenni, luottohallinnon johtaja, OP Lounaisrannikko, Uki (JCI Aurajoki)</a:t>
            </a:r>
            <a:br>
              <a:rPr lang="fi-FI" sz="1800" dirty="0">
                <a:effectLst/>
                <a:latin typeface="CG Times"/>
                <a:ea typeface="Times New Roman" panose="02020603050405020304" pitchFamily="18" charset="0"/>
                <a:cs typeface="Times New Roman" panose="02020603050405020304" pitchFamily="18" charset="0"/>
              </a:rPr>
            </a:br>
            <a:br>
              <a:rPr lang="fi-FI" sz="1800" dirty="0">
                <a:effectLst/>
                <a:latin typeface="CG Times"/>
                <a:ea typeface="Times New Roman" panose="02020603050405020304" pitchFamily="18" charset="0"/>
                <a:cs typeface="Times New Roman" panose="02020603050405020304" pitchFamily="18" charset="0"/>
              </a:rPr>
            </a:br>
            <a:endParaRPr lang="fi-FI" dirty="0"/>
          </a:p>
        </p:txBody>
      </p:sp>
      <p:sp>
        <p:nvSpPr>
          <p:cNvPr id="4" name="Dian numeron paikkamerkki 3">
            <a:extLst>
              <a:ext uri="{FF2B5EF4-FFF2-40B4-BE49-F238E27FC236}">
                <a16:creationId xmlns:a16="http://schemas.microsoft.com/office/drawing/2014/main" id="{79FEA80B-62BB-4614-53DD-5031D3E68052}"/>
              </a:ext>
            </a:extLst>
          </p:cNvPr>
          <p:cNvSpPr>
            <a:spLocks noGrp="1"/>
          </p:cNvSpPr>
          <p:nvPr>
            <p:ph type="sldNum" sz="quarter" idx="12"/>
          </p:nvPr>
        </p:nvSpPr>
        <p:spPr/>
        <p:txBody>
          <a:bodyPr/>
          <a:lstStyle/>
          <a:p>
            <a:fld id="{960804D1-D1DA-404B-A345-162A4B99A0F1}" type="slidenum">
              <a:rPr lang="fi-FI" smtClean="0"/>
              <a:t>12</a:t>
            </a:fld>
            <a:endParaRPr lang="fi-FI" dirty="0"/>
          </a:p>
        </p:txBody>
      </p:sp>
    </p:spTree>
    <p:extLst>
      <p:ext uri="{BB962C8B-B14F-4D97-AF65-F5344CB8AC3E}">
        <p14:creationId xmlns:p14="http://schemas.microsoft.com/office/powerpoint/2010/main" val="344170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AF2C6B-039C-9DAA-69B3-AC452A23058C}"/>
              </a:ext>
            </a:extLst>
          </p:cNvPr>
          <p:cNvSpPr>
            <a:spLocks noGrp="1"/>
          </p:cNvSpPr>
          <p:nvPr>
            <p:ph type="title"/>
          </p:nvPr>
        </p:nvSpPr>
        <p:spPr>
          <a:xfrm>
            <a:off x="1600200" y="367433"/>
            <a:ext cx="10591800" cy="6857999"/>
          </a:xfrm>
        </p:spPr>
        <p:txBody>
          <a:bodyPr numCol="2">
            <a:normAutofit/>
          </a:bodyPr>
          <a:lstStyle/>
          <a:p>
            <a:pPr>
              <a:lnSpc>
                <a:spcPct val="100000"/>
              </a:lnSpc>
            </a:pPr>
            <a:r>
              <a:rPr lang="fi-FI" sz="1800" b="1" dirty="0">
                <a:effectLst/>
                <a:latin typeface="Century Gothic" panose="020B0502020202020204" pitchFamily="34" charset="0"/>
                <a:ea typeface="Times New Roman" panose="02020603050405020304" pitchFamily="18" charset="0"/>
                <a:cs typeface="Times New Roman" panose="02020603050405020304" pitchFamily="18" charset="0"/>
              </a:rPr>
              <a:t>TEOLLISUUSVALIOKUNTA</a:t>
            </a:r>
            <a:br>
              <a:rPr lang="fi-FI" sz="1600" dirty="0">
                <a:effectLst/>
                <a:latin typeface="CG Times"/>
                <a:ea typeface="Times New Roman" panose="02020603050405020304" pitchFamily="18" charset="0"/>
                <a:cs typeface="Times New Roman" panose="02020603050405020304" pitchFamily="18" charset="0"/>
              </a:rPr>
            </a:br>
            <a:br>
              <a:rPr lang="fi-FI" sz="1600" i="1" dirty="0">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PJ Penttilä Tomi, tuotantolaitoksen johtaja, Bayer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VPJ Ohlsson Jussi, toimitusjohtaja, Stera Group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Aaltonen Jarmo, toimitusjohtaja, EJOT Sormat Oy, Rusko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Adolfsson Mia, alueasiamies, Tekniikan akateemiset TEK, Turun aluetsto,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Arminen Mikko, toimitusjohtaja, Scason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Aronen Kimmo, toimitusjohtaja, NaMe Metal Oy, Naantali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Arvonen Pertti, hallituksen puheenjohtaja, UWIS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Erfe Artem, toimitusjohtaja, Mivepa Oy, Laitila</a:t>
            </a:r>
            <a:br>
              <a:rPr lang="fi-FI" sz="1300" dirty="0">
                <a:effectLst/>
                <a:latin typeface="+mn-lt"/>
                <a:ea typeface="Times New Roman" panose="02020603050405020304" pitchFamily="18" charset="0"/>
                <a:cs typeface="Times New Roman" panose="02020603050405020304" pitchFamily="18" charset="0"/>
              </a:rPr>
            </a:br>
            <a:r>
              <a:rPr lang="fi-FI" sz="1300" dirty="0">
                <a:latin typeface="+mn-lt"/>
                <a:ea typeface="Times New Roman" panose="02020603050405020304" pitchFamily="18" charset="0"/>
                <a:cs typeface="Times New Roman" panose="02020603050405020304" pitchFamily="18" charset="0"/>
              </a:rPr>
              <a:t>Fiskaali Mikko, toimitusjohtaja, Stremet Oy</a:t>
            </a:r>
            <a:r>
              <a:rPr lang="fi-FI" sz="1300">
                <a:latin typeface="+mn-lt"/>
                <a:ea typeface="Times New Roman" panose="02020603050405020304" pitchFamily="18" charset="0"/>
                <a:cs typeface="Times New Roman" panose="02020603050405020304" pitchFamily="18" charset="0"/>
              </a:rPr>
              <a:t>, Salo</a:t>
            </a:r>
            <a:br>
              <a:rPr lang="fi-FI" sz="1300">
                <a:latin typeface="+mn-lt"/>
                <a:ea typeface="Times New Roman" panose="02020603050405020304" pitchFamily="18" charset="0"/>
                <a:cs typeface="Times New Roman" panose="02020603050405020304" pitchFamily="18" charset="0"/>
              </a:rPr>
            </a:br>
            <a:r>
              <a:rPr lang="fi-FI" sz="1300" b="1">
                <a:effectLst/>
                <a:latin typeface="+mn-lt"/>
                <a:ea typeface="Times New Roman" panose="02020603050405020304" pitchFamily="18" charset="0"/>
                <a:cs typeface="Times New Roman" panose="02020603050405020304" pitchFamily="18" charset="0"/>
              </a:rPr>
              <a:t>Friman </a:t>
            </a:r>
            <a:r>
              <a:rPr lang="fi-FI" sz="1300" b="1" dirty="0">
                <a:effectLst/>
                <a:latin typeface="+mn-lt"/>
                <a:ea typeface="Times New Roman" panose="02020603050405020304" pitchFamily="18" charset="0"/>
                <a:cs typeface="Times New Roman" panose="02020603050405020304" pitchFamily="18" charset="0"/>
              </a:rPr>
              <a:t>Joni, toimitusjohtaja, Veme Oy</a:t>
            </a:r>
            <a:r>
              <a:rPr lang="fi-FI" sz="1300" b="1">
                <a:effectLst/>
                <a:latin typeface="+mn-lt"/>
                <a:ea typeface="Times New Roman" panose="02020603050405020304" pitchFamily="18" charset="0"/>
                <a:cs typeface="Times New Roman" panose="02020603050405020304" pitchFamily="18" charset="0"/>
              </a:rPr>
              <a:t>, Laitila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Fröberg-Niemi Linda, johtaja, CleanTurku, Business Turku, Turku</a:t>
            </a:r>
            <a:br>
              <a:rPr lang="fi-FI" sz="1300">
                <a:effectLst/>
                <a:latin typeface="+mn-lt"/>
                <a:ea typeface="Times New Roman" panose="02020603050405020304" pitchFamily="18" charset="0"/>
                <a:cs typeface="Times New Roman" panose="02020603050405020304" pitchFamily="18" charset="0"/>
              </a:rPr>
            </a:br>
            <a:r>
              <a:rPr lang="fi-FI" sz="1300">
                <a:effectLst/>
                <a:latin typeface="+mn-lt"/>
                <a:ea typeface="Times New Roman" panose="02020603050405020304" pitchFamily="18" charset="0"/>
                <a:cs typeface="Times New Roman" panose="02020603050405020304" pitchFamily="18" charset="0"/>
              </a:rPr>
              <a:t>Hakala </a:t>
            </a:r>
            <a:r>
              <a:rPr lang="fi-FI" sz="1300" dirty="0">
                <a:effectLst/>
                <a:latin typeface="+mn-lt"/>
                <a:ea typeface="Times New Roman" panose="02020603050405020304" pitchFamily="18" charset="0"/>
                <a:cs typeface="Times New Roman" panose="02020603050405020304" pitchFamily="18" charset="0"/>
              </a:rPr>
              <a:t>Mikko, toimitusjohtaja, Shipbuilding Completion Oy, Tku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Heinonen Heikki, toimitusjohtaja, </a:t>
            </a:r>
            <a:r>
              <a:rPr lang="fi-FI" sz="1300" dirty="0">
                <a:solidFill>
                  <a:srgbClr val="000000"/>
                </a:solidFill>
                <a:effectLst/>
                <a:latin typeface="+mn-lt"/>
                <a:ea typeface="Times New Roman" panose="02020603050405020304" pitchFamily="18" charset="0"/>
                <a:cs typeface="Times New Roman" panose="02020603050405020304" pitchFamily="18" charset="0"/>
              </a:rPr>
              <a:t>Wiima Logistics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Heinonen Sami, toimitusjohtaja, Detector Oy,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Helenius Timo, CEO, LM-Instruments Oy, Parainen</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Hellsten Sami, yrittäjä/toimitusjohtaja, Nurminen Tools Oy, Naantali</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Huttunen Timo, toimitusjohtaja, Lännen MCE Oy, Loimaa</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Juvankoski Satu, </a:t>
            </a:r>
            <a:r>
              <a:rPr lang="en-US" sz="1300" dirty="0">
                <a:effectLst/>
                <a:latin typeface="+mn-lt"/>
                <a:ea typeface="Times New Roman" panose="02020603050405020304" pitchFamily="18" charset="0"/>
                <a:cs typeface="Calibri" panose="020F0502020204030204" pitchFamily="34" charset="0"/>
              </a:rPr>
              <a:t>Development Manager, </a:t>
            </a:r>
            <a:r>
              <a:rPr lang="en-US" sz="1300" dirty="0">
                <a:effectLst/>
                <a:latin typeface="+mn-lt"/>
                <a:ea typeface="Times New Roman" panose="02020603050405020304" pitchFamily="18" charset="0"/>
                <a:cs typeface="Times New Roman" panose="02020603050405020304" pitchFamily="18" charset="0"/>
              </a:rPr>
              <a:t>Pemamek Oy, Loimaa</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Järvi Jaakko, dekaani, teknillinen tiedekunta, Turun yliopisto,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Jääskeläinen Aki, toimitusjohtaja, KiiltoClean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Kankaanpää Teija, tehtaanjohtaja, Yara Suomi Oy, Uki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Kontu Mauri, teollisuusneuvos, Vahterus Oy, Kalanti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Koskela Janne, toimitusjohtaja, Octomeca Oy, Naantali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Kuusisto Raine, toimitusjohtaja, JS-Group Oy, Laitila</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a:t>
            </a:r>
            <a:br>
              <a:rPr lang="fi-FI" sz="1300" b="1" dirty="0">
                <a:effectLst/>
                <a:latin typeface="+mn-lt"/>
                <a:ea typeface="Times New Roman" panose="02020603050405020304" pitchFamily="18" charset="0"/>
                <a:cs typeface="Times New Roman" panose="02020603050405020304" pitchFamily="18" charset="0"/>
              </a:rPr>
            </a:br>
            <a:br>
              <a:rPr lang="fi-FI" sz="1300" b="1" dirty="0">
                <a:effectLst/>
                <a:latin typeface="+mn-lt"/>
                <a:ea typeface="Times New Roman" panose="02020603050405020304" pitchFamily="18" charset="0"/>
                <a:cs typeface="Times New Roman" panose="02020603050405020304" pitchFamily="18" charset="0"/>
              </a:rPr>
            </a:br>
            <a:br>
              <a:rPr lang="fi-FI" sz="1300" b="1" dirty="0">
                <a:effectLst/>
                <a:latin typeface="+mn-lt"/>
                <a:ea typeface="Times New Roman" panose="02020603050405020304" pitchFamily="18" charset="0"/>
                <a:cs typeface="Times New Roman" panose="02020603050405020304" pitchFamily="18" charset="0"/>
              </a:rPr>
            </a:br>
            <a:br>
              <a:rPr lang="fi-FI" sz="1300" b="1" dirty="0">
                <a:effectLst/>
                <a:latin typeface="+mn-lt"/>
                <a:ea typeface="Times New Roman" panose="02020603050405020304" pitchFamily="18" charset="0"/>
                <a:cs typeface="Times New Roman" panose="02020603050405020304" pitchFamily="18" charset="0"/>
              </a:rPr>
            </a:br>
            <a:br>
              <a:rPr lang="fi-FI" sz="1300" b="1" dirty="0">
                <a:effectLst/>
                <a:latin typeface="+mn-lt"/>
                <a:ea typeface="Times New Roman" panose="02020603050405020304" pitchFamily="18" charset="0"/>
                <a:cs typeface="Times New Roman" panose="02020603050405020304" pitchFamily="18" charset="0"/>
              </a:rPr>
            </a:br>
            <a:br>
              <a:rPr lang="fi-FI" sz="1300" b="1"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Lindström Jan, hankintajohtaja, Valmet Technologies,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Meltovaara Kari, hallituksen puheenjohtaja, toimitusjohtaja, Leipomo Rosten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Mäenranta Jari, toimitusjohtaja, Okartek Oy, Kaarina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Rautarinta Timo, toimitusjohtaja, Uudenkaupungin Rautavalimo Oy, Uusikaupunki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Riitahaara Kalle, toimitusjohtaja, Kuluoptimi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Ruokonen Juha, toimitusjohtaja, Vahasilta Oy, Paimio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Calibri" panose="020F0502020204030204" pitchFamily="34" charset="0"/>
              </a:rPr>
              <a:t>Salovaara Marko, toimitusjohtaja, OEM Finland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Taatila Vesa, rehtori-tj, Turun ammattikorkeakoulu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Calibri" panose="020F0502020204030204" pitchFamily="34" charset="0"/>
              </a:rPr>
              <a:t>Tuominen Timo, liiketoimintajohtaja, Aurajoki Oy, Aura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Tuunainen Mika, toimitusjohtaja, Jame-Shaft Oy, Salo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Valtonen Jari, toimitusjohtaja, Industria Oy, Raisio</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Virta Juha, Vice President, Business Development and Marketing, Sandvik Mining and Construction Oy Loaders Turku,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Vuorinen Pasi, toimitusjohtaja, Kas-Par Oy, Turku</a:t>
            </a:r>
            <a:br>
              <a:rPr lang="fi-FI" sz="1300" dirty="0">
                <a:effectLst/>
                <a:latin typeface="+mn-lt"/>
                <a:ea typeface="Times New Roman" panose="02020603050405020304" pitchFamily="18" charset="0"/>
                <a:cs typeface="Times New Roman" panose="02020603050405020304" pitchFamily="18" charset="0"/>
              </a:rPr>
            </a:br>
            <a:r>
              <a:rPr lang="en-US" sz="1300" dirty="0">
                <a:solidFill>
                  <a:srgbClr val="000000"/>
                </a:solidFill>
                <a:effectLst/>
                <a:latin typeface="+mn-lt"/>
                <a:ea typeface="Times New Roman" panose="02020603050405020304" pitchFamily="18" charset="0"/>
              </a:rPr>
              <a:t>Westerlund Anton, Vice President, Kongsberg Maritime Finland Oy, Turku</a:t>
            </a:r>
            <a:br>
              <a:rPr lang="fi-FI" sz="1300" dirty="0">
                <a:solidFill>
                  <a:srgbClr val="000000"/>
                </a:solidFill>
                <a:effectLst/>
                <a:latin typeface="+mn-lt"/>
                <a:ea typeface="Times New Roman" panose="02020603050405020304" pitchFamily="18" charset="0"/>
              </a:rPr>
            </a:br>
            <a:r>
              <a:rPr lang="en-US" sz="1300" b="1"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Yhteysjäsen</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Lääveri Anu, aluepäällikkö, Teknologiateollisuus ry,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Nuorkauppakamarijäsenet</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Linna Johanna, Senior Adviser (JCI Salo)</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Palmroth Jatta-Maria, hankintapäällikkö, Bayer Oy, Turku (JCI Turku)</a:t>
            </a:r>
            <a:br>
              <a:rPr lang="fi-FI" sz="1800" dirty="0">
                <a:effectLst/>
                <a:latin typeface="CG Times"/>
                <a:ea typeface="Times New Roman" panose="02020603050405020304" pitchFamily="18" charset="0"/>
                <a:cs typeface="Times New Roman" panose="02020603050405020304" pitchFamily="18" charset="0"/>
              </a:rPr>
            </a:br>
            <a:endParaRPr lang="fi-FI" sz="1200" dirty="0"/>
          </a:p>
        </p:txBody>
      </p:sp>
      <p:sp>
        <p:nvSpPr>
          <p:cNvPr id="4" name="Dian numeron paikkamerkki 3">
            <a:extLst>
              <a:ext uri="{FF2B5EF4-FFF2-40B4-BE49-F238E27FC236}">
                <a16:creationId xmlns:a16="http://schemas.microsoft.com/office/drawing/2014/main" id="{256EF1E0-7311-DAA7-4A03-2F5BDD7319EF}"/>
              </a:ext>
            </a:extLst>
          </p:cNvPr>
          <p:cNvSpPr>
            <a:spLocks noGrp="1"/>
          </p:cNvSpPr>
          <p:nvPr>
            <p:ph type="sldNum" sz="quarter" idx="12"/>
          </p:nvPr>
        </p:nvSpPr>
        <p:spPr/>
        <p:txBody>
          <a:bodyPr/>
          <a:lstStyle/>
          <a:p>
            <a:fld id="{960804D1-D1DA-404B-A345-162A4B99A0F1}" type="slidenum">
              <a:rPr lang="fi-FI" smtClean="0"/>
              <a:t>13</a:t>
            </a:fld>
            <a:endParaRPr lang="fi-FI" dirty="0"/>
          </a:p>
        </p:txBody>
      </p:sp>
    </p:spTree>
    <p:extLst>
      <p:ext uri="{BB962C8B-B14F-4D97-AF65-F5344CB8AC3E}">
        <p14:creationId xmlns:p14="http://schemas.microsoft.com/office/powerpoint/2010/main" val="4040987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0E9208-459C-3295-5960-2F6F88D5594D}"/>
              </a:ext>
            </a:extLst>
          </p:cNvPr>
          <p:cNvSpPr>
            <a:spLocks noGrp="1"/>
          </p:cNvSpPr>
          <p:nvPr>
            <p:ph type="title"/>
          </p:nvPr>
        </p:nvSpPr>
        <p:spPr>
          <a:xfrm>
            <a:off x="1221510" y="152977"/>
            <a:ext cx="10591800" cy="6857999"/>
          </a:xfrm>
        </p:spPr>
        <p:txBody>
          <a:bodyPr numCol="2">
            <a:normAutofit fontScale="90000"/>
          </a:bodyPr>
          <a:lstStyle/>
          <a:p>
            <a:pPr marL="457200" indent="-457200">
              <a:lnSpc>
                <a:spcPct val="100000"/>
              </a:lnSpc>
            </a:pPr>
            <a:br>
              <a:rPr lang="fi-FI" sz="1100" b="1" dirty="0">
                <a:effectLst/>
                <a:latin typeface="Century Gothic" panose="020B0502020202020204" pitchFamily="34" charset="0"/>
                <a:ea typeface="Times New Roman" panose="02020603050405020304" pitchFamily="18" charset="0"/>
                <a:cs typeface="Times New Roman" panose="02020603050405020304" pitchFamily="18" charset="0"/>
              </a:rPr>
            </a:br>
            <a:r>
              <a:rPr lang="fi-FI" sz="2000" b="1" dirty="0">
                <a:effectLst/>
                <a:latin typeface="Century Gothic" panose="020B0502020202020204" pitchFamily="34" charset="0"/>
                <a:ea typeface="Times New Roman" panose="02020603050405020304" pitchFamily="18" charset="0"/>
                <a:cs typeface="Times New Roman" panose="02020603050405020304" pitchFamily="18" charset="0"/>
              </a:rPr>
              <a:t>VIESTINTÄ- JA MARKKINOINTIVALIOKUNTA</a:t>
            </a:r>
            <a:br>
              <a:rPr lang="fi-FI" sz="1600" dirty="0">
                <a:effectLst/>
                <a:latin typeface="CG Times"/>
                <a:ea typeface="Times New Roman" panose="02020603050405020304" pitchFamily="18" charset="0"/>
                <a:cs typeface="Times New Roman" panose="02020603050405020304" pitchFamily="18" charset="0"/>
              </a:rPr>
            </a:br>
            <a:br>
              <a:rPr lang="fi-FI" sz="1300" dirty="0">
                <a:effectLst/>
                <a:latin typeface="CG Times"/>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PJ Itänen Anne-Maarit, myynti- ja markkinointijohtaja, ÅU Media Ab,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VPJ Mylly Tapani, markkinointijohtaja, Business Turku,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Alhanen Miia, viestinnän ja markkinoinnin asiantuntija, Airfi Oy, Raisio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Arko Mirja, markkinointipäällikkö, Turku Energia Oy,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Enala Juuso, </a:t>
            </a:r>
            <a:r>
              <a:rPr lang="en-US" sz="1300" dirty="0">
                <a:effectLst/>
                <a:latin typeface="+mn-lt"/>
                <a:ea typeface="Times New Roman" panose="02020603050405020304" pitchFamily="18" charset="0"/>
                <a:cs typeface="Arial" panose="020B0604020202020204" pitchFamily="34" charset="0"/>
              </a:rPr>
              <a:t>Strategist Copywriter, Partner, </a:t>
            </a:r>
            <a:r>
              <a:rPr lang="en-US" sz="1300" dirty="0">
                <a:effectLst/>
                <a:latin typeface="+mn-lt"/>
                <a:ea typeface="Times New Roman" panose="02020603050405020304" pitchFamily="18" charset="0"/>
                <a:cs typeface="Times New Roman" panose="02020603050405020304" pitchFamily="18" charset="0"/>
              </a:rPr>
              <a:t>Hansdotter,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Granström Mikko, toimitusjohtaja, Mainostoimisto 4D,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Hakala Anna, Head of Communications, Meyer Turku,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Hakulinen Meri, konseptipäällikkö, Kauppakeskus Mylly Oy, Raisio</a:t>
            </a:r>
            <a:br>
              <a:rPr lang="fi-FI" sz="1300" dirty="0">
                <a:effectLst/>
                <a:latin typeface="+mn-lt"/>
                <a:ea typeface="Times New Roman" panose="02020603050405020304" pitchFamily="18" charset="0"/>
                <a:cs typeface="Times New Roman" panose="02020603050405020304" pitchFamily="18" charset="0"/>
              </a:rPr>
            </a:br>
            <a:r>
              <a:rPr lang="en-US" sz="1300" dirty="0" err="1">
                <a:effectLst/>
                <a:latin typeface="+mn-lt"/>
                <a:ea typeface="Times New Roman" panose="02020603050405020304" pitchFamily="18" charset="0"/>
                <a:cs typeface="Times New Roman" panose="02020603050405020304" pitchFamily="18" charset="0"/>
              </a:rPr>
              <a:t>Halttunen-Välimaa</a:t>
            </a:r>
            <a:r>
              <a:rPr lang="en-US" sz="1300" dirty="0">
                <a:effectLst/>
                <a:latin typeface="+mn-lt"/>
                <a:ea typeface="Times New Roman" panose="02020603050405020304" pitchFamily="18" charset="0"/>
                <a:cs typeface="Times New Roman" panose="02020603050405020304" pitchFamily="18" charset="0"/>
              </a:rPr>
              <a:t> Sanna, Head of Customer Success, Luxid Group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Hartemo Mari, Brand Manager, Turun ammattikorkeakoulu,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Helin Kirsti, toimitusjohtaja, Princeps Oy, Kaarina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Hulsi Leena, viestintäyrittäjä, Viestintätoimisto Jokiranta Oy,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Junnila Iiro, </a:t>
            </a:r>
            <a:r>
              <a:rPr lang="en-US" sz="1300" dirty="0">
                <a:effectLst/>
                <a:latin typeface="+mn-lt"/>
                <a:ea typeface="Times New Roman" panose="02020603050405020304" pitchFamily="18" charset="0"/>
                <a:cs typeface="Arial" panose="020B0604020202020204" pitchFamily="34" charset="0"/>
              </a:rPr>
              <a:t>CEO &amp; Co-Founder</a:t>
            </a:r>
            <a:r>
              <a:rPr lang="en-US" sz="1300" dirty="0">
                <a:effectLst/>
                <a:latin typeface="+mn-lt"/>
                <a:ea typeface="Times New Roman" panose="02020603050405020304" pitchFamily="18" charset="0"/>
                <a:cs typeface="Times New Roman" panose="02020603050405020304" pitchFamily="18" charset="0"/>
              </a:rPr>
              <a:t>, </a:t>
            </a:r>
            <a:r>
              <a:rPr lang="en-US" sz="1300" dirty="0" err="1">
                <a:effectLst/>
                <a:latin typeface="+mn-lt"/>
                <a:ea typeface="Times New Roman" panose="02020603050405020304" pitchFamily="18" charset="0"/>
                <a:cs typeface="Times New Roman" panose="02020603050405020304" pitchFamily="18" charset="0"/>
              </a:rPr>
              <a:t>Louhos</a:t>
            </a:r>
            <a:r>
              <a:rPr lang="en-US" sz="1300" dirty="0">
                <a:effectLst/>
                <a:latin typeface="+mn-lt"/>
                <a:ea typeface="Times New Roman" panose="02020603050405020304" pitchFamily="18" charset="0"/>
                <a:cs typeface="Times New Roman" panose="02020603050405020304" pitchFamily="18" charset="0"/>
              </a:rPr>
              <a:t> Group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Järvinen Mirva, markkinointipäällikkö, </a:t>
            </a:r>
            <a:r>
              <a:rPr lang="fi-FI" sz="1300" dirty="0">
                <a:effectLst/>
                <a:latin typeface="+mn-lt"/>
                <a:ea typeface="Times New Roman" panose="02020603050405020304" pitchFamily="18" charset="0"/>
                <a:cs typeface="Calibri" panose="020F0502020204030204" pitchFamily="34" charset="0"/>
              </a:rPr>
              <a:t>Kauppakeskus Hansa GP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Ketola Tommi, myyntijohtaja, Hansaprint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Calibri" panose="020F0502020204030204" pitchFamily="34" charset="0"/>
              </a:rPr>
              <a:t>Koivisto Anna, asiakkuusjohtaja, Idea Group Oy, Turku</a:t>
            </a:r>
            <a:br>
              <a:rPr lang="fi-FI" sz="1300" dirty="0">
                <a:effectLst/>
                <a:latin typeface="+mn-lt"/>
                <a:ea typeface="Times New Roman" panose="02020603050405020304" pitchFamily="18" charset="0"/>
                <a:cs typeface="Times New Roman" panose="02020603050405020304" pitchFamily="18" charset="0"/>
              </a:rPr>
            </a:br>
            <a:r>
              <a:rPr lang="en-US" sz="1300" dirty="0" err="1">
                <a:effectLst/>
                <a:latin typeface="+mn-lt"/>
                <a:ea typeface="Times New Roman" panose="02020603050405020304" pitchFamily="18" charset="0"/>
                <a:cs typeface="Times New Roman" panose="02020603050405020304" pitchFamily="18" charset="0"/>
              </a:rPr>
              <a:t>Kurkilahti</a:t>
            </a:r>
            <a:r>
              <a:rPr lang="en-US" sz="1300" dirty="0">
                <a:effectLst/>
                <a:latin typeface="+mn-lt"/>
                <a:ea typeface="Times New Roman" panose="02020603050405020304" pitchFamily="18" charset="0"/>
                <a:cs typeface="Times New Roman" panose="02020603050405020304" pitchFamily="18" charset="0"/>
              </a:rPr>
              <a:t> Mika, Creative Director, A1 Media Oy, </a:t>
            </a:r>
            <a:r>
              <a:rPr lang="en-US" sz="1300" dirty="0" err="1">
                <a:effectLst/>
                <a:latin typeface="+mn-lt"/>
                <a:ea typeface="Times New Roman" panose="02020603050405020304" pitchFamily="18" charset="0"/>
                <a:cs typeface="Times New Roman" panose="02020603050405020304" pitchFamily="18" charset="0"/>
              </a:rPr>
              <a:t>Kaarina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Leppäaho Rauli, toimitusjohtaja, Celerpak Oy, Raisio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Malila Saara, viestintäjohtaja, Turun kaupunki,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Marin Terhi, viestintäjohtaja, Turun Teknologiakiinteistöt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Maunu-Carrion Sini, kehitysjohtaja, Detector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Meska Sanna, toiminnanjohtaja, Läntinen tanssin aluekeskus,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Nieminen Jani, yrittäjä, Rabbit Visuals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Nurmi Michael, toimitusjohtaja, Förlags Ab Lindan Kustannus Oy, Kemiönsaari</a:t>
            </a: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Näsänen Riku, viestintäpäällikkö, Lounais-Suomen Jätehuolto Oy (LSJH), Turku</a:t>
            </a:r>
            <a:br>
              <a:rPr lang="fi-FI" sz="1300" dirty="0">
                <a:effectLst/>
                <a:latin typeface="+mn-lt"/>
                <a:ea typeface="Times New Roman" panose="02020603050405020304" pitchFamily="18" charset="0"/>
                <a:cs typeface="Times New Roman" panose="02020603050405020304" pitchFamily="18" charset="0"/>
              </a:rPr>
            </a:br>
            <a:r>
              <a:rPr lang="en-US" sz="1300" b="1" dirty="0">
                <a:effectLst/>
                <a:latin typeface="+mn-lt"/>
                <a:ea typeface="Times New Roman" panose="02020603050405020304" pitchFamily="18" charset="0"/>
                <a:cs typeface="Times New Roman" panose="02020603050405020304" pitchFamily="18" charset="0"/>
              </a:rPr>
              <a:t>Renberg Toni, Chief Marketing Officer, Cadmatic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Rokala Jani, toimitusjohtaja, Rajupaja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Romppanen Iiro, luova johtaja, Mama Creative Oy, Helsinki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Räsänen Henna, viestintäpäällikkö, Turun Osuuskauppa,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Sahlberg Veera, operatiivinen johtaja, PN Turku Oy, Turku</a:t>
            </a:r>
            <a:br>
              <a:rPr lang="fi-FI" sz="1300" dirty="0">
                <a:effectLst/>
                <a:latin typeface="+mn-lt"/>
                <a:ea typeface="Times New Roman" panose="02020603050405020304" pitchFamily="18" charset="0"/>
                <a:cs typeface="Times New Roman" panose="02020603050405020304" pitchFamily="18" charset="0"/>
              </a:rPr>
            </a:br>
            <a:r>
              <a:rPr lang="fi-FI" sz="1300">
                <a:effectLst/>
                <a:latin typeface="+mn-lt"/>
                <a:ea typeface="Times New Roman" panose="02020603050405020304" pitchFamily="18" charset="0"/>
                <a:cs typeface="Times New Roman" panose="02020603050405020304" pitchFamily="18" charset="0"/>
              </a:rPr>
              <a:t>Saivosalmi Jonne</a:t>
            </a:r>
            <a:r>
              <a:rPr lang="fi-FI" sz="1300" dirty="0">
                <a:effectLst/>
                <a:latin typeface="+mn-lt"/>
                <a:ea typeface="Times New Roman" panose="02020603050405020304" pitchFamily="18" charset="0"/>
                <a:cs typeface="Times New Roman" panose="02020603050405020304" pitchFamily="18" charset="0"/>
              </a:rPr>
              <a:t>, toimitusjohtaja, BriiffiGround Oy,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Sandberg Fanny, Account Executive, Passionate Community Lead, </a:t>
            </a:r>
            <a:r>
              <a:rPr lang="en-US" sz="1300" dirty="0" err="1">
                <a:effectLst/>
                <a:latin typeface="+mn-lt"/>
                <a:ea typeface="Times New Roman" panose="02020603050405020304" pitchFamily="18" charset="0"/>
                <a:cs typeface="Times New Roman" panose="02020603050405020304" pitchFamily="18" charset="0"/>
              </a:rPr>
              <a:t>Vincit</a:t>
            </a:r>
            <a:r>
              <a:rPr lang="en-US" sz="1300" dirty="0">
                <a:effectLst/>
                <a:latin typeface="+mn-lt"/>
                <a:ea typeface="Times New Roman" panose="02020603050405020304" pitchFamily="18" charset="0"/>
                <a:cs typeface="Times New Roman" panose="02020603050405020304" pitchFamily="18" charset="0"/>
              </a:rPr>
              <a:t> Oyj,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Saviluoto Liisa, viestintäpäällikkö, Vakka-Suomen Puhelin Oy, Uusikaupunki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Simola Roosa, markkinointipäällikkö, Veritas Eläkevakuutus,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Uusitalo Eero, toimitusjohtaja, Mainostoimisto SST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Uusitalo-Sirén Suvi, viestintäpäällikkö, Varsinais-Suomen Yrittäjät,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Valde-Brown Tarja, partneri, Eurofacts Oy, Turku</a:t>
            </a:r>
            <a:br>
              <a:rPr lang="fi-FI" sz="1300" dirty="0">
                <a:effectLst/>
                <a:latin typeface="+mn-lt"/>
                <a:ea typeface="Times New Roman" panose="02020603050405020304" pitchFamily="18" charset="0"/>
                <a:cs typeface="Times New Roman" panose="02020603050405020304" pitchFamily="18" charset="0"/>
              </a:rPr>
            </a:br>
            <a:r>
              <a:rPr lang="en-US" sz="1300" dirty="0" err="1">
                <a:effectLst/>
                <a:latin typeface="+mn-lt"/>
                <a:ea typeface="Times New Roman" panose="02020603050405020304" pitchFamily="18" charset="0"/>
                <a:cs typeface="Times New Roman" panose="02020603050405020304" pitchFamily="18" charset="0"/>
              </a:rPr>
              <a:t>Vuori</a:t>
            </a:r>
            <a:r>
              <a:rPr lang="en-US" sz="1300" dirty="0">
                <a:effectLst/>
                <a:latin typeface="+mn-lt"/>
                <a:ea typeface="Times New Roman" panose="02020603050405020304" pitchFamily="18" charset="0"/>
                <a:cs typeface="Times New Roman" panose="02020603050405020304" pitchFamily="18" charset="0"/>
              </a:rPr>
              <a:t> Päivi, Communications Specialist, Marketing, Teleste Oyj,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Willisi Mika, Director, Marketing, Sales &amp; Customer engagement, Lindström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Ålgars Jessica, viestintäpäällikkö, Naantalin kaupunki, Naantali</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Nuorkauppakamarijäsenet</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Hiltunen Karoliina, yritysasiakaspäällikkö, LähiTapiola Varsinais-Suomi, Turku (JCI Raisio-Naantali)</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Sillanpää Eveliina, yrittäjä, graafinen suunnittelija (JCI Aurajoki)</a:t>
            </a:r>
            <a:br>
              <a:rPr lang="fi-FI" sz="1800" dirty="0">
                <a:effectLst/>
                <a:latin typeface="CG Times"/>
                <a:ea typeface="Times New Roman" panose="02020603050405020304" pitchFamily="18" charset="0"/>
                <a:cs typeface="Times New Roman" panose="02020603050405020304" pitchFamily="18" charset="0"/>
              </a:rPr>
            </a:br>
            <a:endParaRPr lang="fi-FI" sz="1200" dirty="0"/>
          </a:p>
        </p:txBody>
      </p:sp>
      <p:sp>
        <p:nvSpPr>
          <p:cNvPr id="4" name="Dian numeron paikkamerkki 3">
            <a:extLst>
              <a:ext uri="{FF2B5EF4-FFF2-40B4-BE49-F238E27FC236}">
                <a16:creationId xmlns:a16="http://schemas.microsoft.com/office/drawing/2014/main" id="{614CE7AD-FFEF-623E-9E16-A7E0B160079A}"/>
              </a:ext>
            </a:extLst>
          </p:cNvPr>
          <p:cNvSpPr>
            <a:spLocks noGrp="1"/>
          </p:cNvSpPr>
          <p:nvPr>
            <p:ph type="sldNum" sz="quarter" idx="12"/>
          </p:nvPr>
        </p:nvSpPr>
        <p:spPr/>
        <p:txBody>
          <a:bodyPr/>
          <a:lstStyle/>
          <a:p>
            <a:fld id="{960804D1-D1DA-404B-A345-162A4B99A0F1}" type="slidenum">
              <a:rPr lang="fi-FI" smtClean="0"/>
              <a:t>14</a:t>
            </a:fld>
            <a:endParaRPr lang="fi-FI" dirty="0"/>
          </a:p>
        </p:txBody>
      </p:sp>
    </p:spTree>
    <p:extLst>
      <p:ext uri="{BB962C8B-B14F-4D97-AF65-F5344CB8AC3E}">
        <p14:creationId xmlns:p14="http://schemas.microsoft.com/office/powerpoint/2010/main" val="416575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B21336-14FE-217B-70B2-8BC62604C81E}"/>
              </a:ext>
            </a:extLst>
          </p:cNvPr>
          <p:cNvSpPr>
            <a:spLocks noGrp="1"/>
          </p:cNvSpPr>
          <p:nvPr>
            <p:ph type="title"/>
          </p:nvPr>
        </p:nvSpPr>
        <p:spPr>
          <a:xfrm>
            <a:off x="1600200" y="365125"/>
            <a:ext cx="9686925" cy="6356350"/>
          </a:xfrm>
        </p:spPr>
        <p:txBody>
          <a:bodyPr>
            <a:normAutofit/>
          </a:bodyPr>
          <a:lstStyle/>
          <a:p>
            <a:pPr>
              <a:tabLst>
                <a:tab pos="-180975" algn="l"/>
                <a:tab pos="255270" algn="l"/>
                <a:tab pos="481965" algn="l"/>
                <a:tab pos="641985" algn="l"/>
                <a:tab pos="810260" algn="l"/>
                <a:tab pos="1464945" algn="l"/>
                <a:tab pos="2287905" algn="l"/>
                <a:tab pos="3110865" algn="l"/>
                <a:tab pos="3933825" algn="l"/>
                <a:tab pos="4756785" algn="l"/>
                <a:tab pos="5579745" algn="l"/>
              </a:tabLst>
            </a:pPr>
            <a:r>
              <a:rPr lang="fi-FI" sz="2000" b="1" dirty="0">
                <a:effectLst/>
                <a:latin typeface="Century Gothic" panose="020B0502020202020204" pitchFamily="34" charset="0"/>
                <a:ea typeface="Times New Roman" panose="02020603050405020304" pitchFamily="18" charset="0"/>
                <a:cs typeface="Times New Roman" panose="02020603050405020304" pitchFamily="18" charset="0"/>
              </a:rPr>
              <a:t>VAALIVALIOKUNTA</a:t>
            </a:r>
            <a:br>
              <a:rPr lang="fi-FI" sz="2000" dirty="0">
                <a:effectLst/>
                <a:latin typeface="CG Times"/>
                <a:ea typeface="Times New Roman" panose="02020603050405020304" pitchFamily="18" charset="0"/>
                <a:cs typeface="Times New Roman" panose="02020603050405020304" pitchFamily="18" charset="0"/>
              </a:rPr>
            </a:br>
            <a:r>
              <a:rPr lang="fi-FI" sz="2000" b="1" dirty="0">
                <a:effectLst/>
                <a:latin typeface="Century Gothic" panose="020B0502020202020204" pitchFamily="34" charset="0"/>
                <a:ea typeface="Times New Roman" panose="02020603050405020304" pitchFamily="18" charset="0"/>
                <a:cs typeface="Times New Roman" panose="02020603050405020304" pitchFamily="18" charset="0"/>
              </a:rPr>
              <a:t> </a:t>
            </a:r>
            <a:br>
              <a:rPr lang="fi-FI" sz="2000" dirty="0">
                <a:effectLst/>
                <a:latin typeface="CG Times"/>
                <a:ea typeface="Times New Roman" panose="02020603050405020304" pitchFamily="18" charset="0"/>
                <a:cs typeface="Times New Roman" panose="02020603050405020304" pitchFamily="18" charset="0"/>
              </a:rPr>
            </a:br>
            <a:r>
              <a:rPr lang="fi-FI" sz="2000" dirty="0">
                <a:effectLst/>
                <a:latin typeface="+mn-lt"/>
                <a:ea typeface="Times New Roman" panose="02020603050405020304" pitchFamily="18" charset="0"/>
                <a:cs typeface="Times New Roman" panose="02020603050405020304" pitchFamily="18" charset="0"/>
              </a:rPr>
              <a:t>PJ Rinnevaara Jukka, Senior Advisor, Turku</a:t>
            </a:r>
            <a:br>
              <a:rPr lang="fi-FI" sz="2000" dirty="0">
                <a:effectLst/>
                <a:latin typeface="+mn-lt"/>
                <a:ea typeface="Times New Roman" panose="02020603050405020304" pitchFamily="18" charset="0"/>
                <a:cs typeface="Times New Roman" panose="02020603050405020304" pitchFamily="18" charset="0"/>
              </a:rPr>
            </a:br>
            <a:r>
              <a:rPr lang="fi-FI" sz="2000" dirty="0">
                <a:effectLst/>
                <a:latin typeface="+mn-lt"/>
                <a:ea typeface="Times New Roman" panose="02020603050405020304" pitchFamily="18" charset="0"/>
                <a:cs typeface="Times New Roman" panose="02020603050405020304" pitchFamily="18" charset="0"/>
              </a:rPr>
              <a:t>Rihko Matti, hallituksen puheenjohtaja, Tractatus Properties Oy, Masku </a:t>
            </a:r>
            <a:br>
              <a:rPr lang="fi-FI" sz="2000" dirty="0">
                <a:effectLst/>
                <a:latin typeface="+mn-lt"/>
                <a:ea typeface="Times New Roman" panose="02020603050405020304" pitchFamily="18" charset="0"/>
                <a:cs typeface="Times New Roman" panose="02020603050405020304" pitchFamily="18" charset="0"/>
              </a:rPr>
            </a:br>
            <a:r>
              <a:rPr lang="fi-FI" sz="2000" dirty="0">
                <a:effectLst/>
                <a:latin typeface="+mn-lt"/>
                <a:ea typeface="Times New Roman" panose="02020603050405020304" pitchFamily="18" charset="0"/>
                <a:cs typeface="Times New Roman" panose="02020603050405020304" pitchFamily="18" charset="0"/>
              </a:rPr>
              <a:t>Routila Panu, hallituksen puheenjohtaja, Syväranta Group Oy, Naantali</a:t>
            </a:r>
            <a:br>
              <a:rPr lang="fi-FI" sz="2000" dirty="0">
                <a:effectLst/>
                <a:latin typeface="CG Times"/>
                <a:ea typeface="Times New Roman" panose="02020603050405020304" pitchFamily="18" charset="0"/>
                <a:cs typeface="Times New Roman" panose="02020603050405020304" pitchFamily="18" charset="0"/>
              </a:rPr>
            </a:br>
            <a:r>
              <a:rPr lang="fi-FI" sz="2000" dirty="0">
                <a:effectLst/>
                <a:latin typeface="Century Gothic" panose="020B0502020202020204" pitchFamily="34" charset="0"/>
                <a:ea typeface="Times New Roman" panose="02020603050405020304" pitchFamily="18" charset="0"/>
                <a:cs typeface="Times New Roman" panose="02020603050405020304" pitchFamily="18" charset="0"/>
              </a:rPr>
              <a:t> </a:t>
            </a:r>
            <a:br>
              <a:rPr lang="fi-FI" sz="2000" dirty="0">
                <a:effectLst/>
                <a:latin typeface="CG Times"/>
                <a:ea typeface="Times New Roman" panose="02020603050405020304" pitchFamily="18" charset="0"/>
                <a:cs typeface="Times New Roman" panose="02020603050405020304" pitchFamily="18" charset="0"/>
              </a:rPr>
            </a:br>
            <a:r>
              <a:rPr lang="fi-FI" sz="2000" b="1" dirty="0">
                <a:effectLst/>
                <a:latin typeface="Century Gothic" panose="020B0502020202020204" pitchFamily="34" charset="0"/>
                <a:ea typeface="Times New Roman" panose="02020603050405020304" pitchFamily="18" charset="0"/>
                <a:cs typeface="Times New Roman" panose="02020603050405020304" pitchFamily="18" charset="0"/>
              </a:rPr>
              <a:t> </a:t>
            </a:r>
            <a:br>
              <a:rPr lang="fi-FI" sz="2000" dirty="0">
                <a:effectLst/>
                <a:latin typeface="CG Times"/>
                <a:ea typeface="Times New Roman" panose="02020603050405020304" pitchFamily="18" charset="0"/>
                <a:cs typeface="Times New Roman" panose="02020603050405020304" pitchFamily="18" charset="0"/>
              </a:rPr>
            </a:br>
            <a:r>
              <a:rPr lang="fi-FI" sz="2000" b="1" dirty="0">
                <a:effectLst/>
                <a:latin typeface="Century Gothic" panose="020B0502020202020204" pitchFamily="34" charset="0"/>
                <a:ea typeface="Times New Roman" panose="02020603050405020304" pitchFamily="18" charset="0"/>
                <a:cs typeface="Times New Roman" panose="02020603050405020304" pitchFamily="18" charset="0"/>
              </a:rPr>
              <a:t> </a:t>
            </a:r>
            <a:br>
              <a:rPr lang="fi-FI" sz="2000" dirty="0">
                <a:effectLst/>
                <a:latin typeface="CG Times"/>
                <a:ea typeface="Times New Roman" panose="02020603050405020304" pitchFamily="18" charset="0"/>
                <a:cs typeface="Times New Roman" panose="02020603050405020304" pitchFamily="18" charset="0"/>
              </a:rPr>
            </a:br>
            <a:r>
              <a:rPr lang="fi-FI" sz="2000" b="1" dirty="0">
                <a:effectLst/>
                <a:latin typeface="Century Gothic" panose="020B0502020202020204" pitchFamily="34" charset="0"/>
                <a:ea typeface="Times New Roman" panose="02020603050405020304" pitchFamily="18" charset="0"/>
                <a:cs typeface="Times New Roman" panose="02020603050405020304" pitchFamily="18" charset="0"/>
              </a:rPr>
              <a:t>VÄLITYSLAUTAKUNTA</a:t>
            </a:r>
            <a:br>
              <a:rPr lang="fi-FI" sz="2000" dirty="0">
                <a:effectLst/>
                <a:latin typeface="CG Times"/>
                <a:ea typeface="Times New Roman" panose="02020603050405020304" pitchFamily="18" charset="0"/>
                <a:cs typeface="Times New Roman" panose="02020603050405020304" pitchFamily="18" charset="0"/>
              </a:rPr>
            </a:br>
            <a:r>
              <a:rPr lang="fi-FI" sz="2000" dirty="0">
                <a:effectLst/>
                <a:latin typeface="Century Gothic" panose="020B0502020202020204" pitchFamily="34" charset="0"/>
                <a:ea typeface="Times New Roman" panose="02020603050405020304" pitchFamily="18" charset="0"/>
                <a:cs typeface="Times New Roman" panose="02020603050405020304" pitchFamily="18" charset="0"/>
              </a:rPr>
              <a:t> </a:t>
            </a:r>
            <a:br>
              <a:rPr lang="fi-FI" sz="2000">
                <a:effectLst/>
                <a:latin typeface="CG Times"/>
                <a:ea typeface="Times New Roman" panose="02020603050405020304" pitchFamily="18" charset="0"/>
                <a:cs typeface="Times New Roman" panose="02020603050405020304" pitchFamily="18" charset="0"/>
              </a:rPr>
            </a:br>
            <a:r>
              <a:rPr lang="fi-FI" sz="2000">
                <a:effectLst/>
                <a:latin typeface="+mn-lt"/>
                <a:ea typeface="Times New Roman" panose="02020603050405020304" pitchFamily="18" charset="0"/>
                <a:cs typeface="Times New Roman" panose="02020603050405020304" pitchFamily="18" charset="0"/>
              </a:rPr>
              <a:t>PJ Heinonen </a:t>
            </a:r>
            <a:r>
              <a:rPr lang="fi-FI" sz="2000" dirty="0">
                <a:effectLst/>
                <a:latin typeface="+mn-lt"/>
                <a:ea typeface="Times New Roman" panose="02020603050405020304" pitchFamily="18" charset="0"/>
                <a:cs typeface="Times New Roman" panose="02020603050405020304" pitchFamily="18" charset="0"/>
              </a:rPr>
              <a:t>Jukka, Vice President, Cargotec Oyj, Turku</a:t>
            </a:r>
            <a:br>
              <a:rPr lang="fi-FI" sz="2000" dirty="0">
                <a:effectLst/>
                <a:latin typeface="+mn-lt"/>
                <a:ea typeface="Times New Roman" panose="02020603050405020304" pitchFamily="18" charset="0"/>
                <a:cs typeface="Times New Roman" panose="02020603050405020304" pitchFamily="18" charset="0"/>
              </a:rPr>
            </a:br>
            <a:r>
              <a:rPr lang="fi-FI" sz="2000" b="1" dirty="0">
                <a:effectLst/>
                <a:latin typeface="+mn-lt"/>
                <a:ea typeface="Times New Roman" panose="02020603050405020304" pitchFamily="18" charset="0"/>
                <a:cs typeface="Times New Roman" panose="02020603050405020304" pitchFamily="18" charset="0"/>
              </a:rPr>
              <a:t>Koivulehto-Mäkitalo Sari, lakiasiainjohtaja, Raisio Oyj, Raisio</a:t>
            </a:r>
            <a:br>
              <a:rPr lang="fi-FI" sz="2000" dirty="0">
                <a:effectLst/>
                <a:latin typeface="+mn-lt"/>
                <a:ea typeface="Times New Roman" panose="02020603050405020304" pitchFamily="18" charset="0"/>
                <a:cs typeface="Times New Roman" panose="02020603050405020304" pitchFamily="18" charset="0"/>
              </a:rPr>
            </a:br>
            <a:r>
              <a:rPr lang="fi-FI" sz="2000" dirty="0">
                <a:effectLst/>
                <a:latin typeface="+mn-lt"/>
                <a:ea typeface="Times New Roman" panose="02020603050405020304" pitchFamily="18" charset="0"/>
                <a:cs typeface="Times New Roman" panose="02020603050405020304" pitchFamily="18" charset="0"/>
              </a:rPr>
              <a:t>Salminen Janne, professori, oikeustiede, Turun yliopisto, Turku</a:t>
            </a:r>
            <a:br>
              <a:rPr lang="fi-FI" sz="2000" dirty="0">
                <a:effectLst/>
                <a:latin typeface="+mn-lt"/>
                <a:ea typeface="Times New Roman" panose="02020603050405020304" pitchFamily="18" charset="0"/>
                <a:cs typeface="Times New Roman" panose="02020603050405020304" pitchFamily="18" charset="0"/>
              </a:rPr>
            </a:br>
            <a:r>
              <a:rPr lang="fi-FI" sz="2000" dirty="0">
                <a:effectLst/>
                <a:latin typeface="+mn-lt"/>
                <a:ea typeface="Times New Roman" panose="02020603050405020304" pitchFamily="18" charset="0"/>
                <a:cs typeface="Times New Roman" panose="02020603050405020304" pitchFamily="18" charset="0"/>
              </a:rPr>
              <a:t>Sandell Päivi, päälakimies, Burger-In Oy, Turku </a:t>
            </a:r>
            <a:br>
              <a:rPr lang="fi-FI" sz="2000" dirty="0">
                <a:effectLst/>
                <a:latin typeface="+mn-lt"/>
                <a:ea typeface="Times New Roman" panose="02020603050405020304" pitchFamily="18" charset="0"/>
                <a:cs typeface="Times New Roman" panose="02020603050405020304" pitchFamily="18" charset="0"/>
              </a:rPr>
            </a:br>
            <a:r>
              <a:rPr lang="fi-FI" sz="2000" dirty="0">
                <a:effectLst/>
                <a:latin typeface="+mn-lt"/>
                <a:ea typeface="Times New Roman" panose="02020603050405020304" pitchFamily="18" charset="0"/>
                <a:cs typeface="Times New Roman" panose="02020603050405020304" pitchFamily="18" charset="0"/>
              </a:rPr>
              <a:t>Sorvari Katarina, hovioikeudenneuvos, OTT, Turun hovioikeus, Turku</a:t>
            </a:r>
            <a:br>
              <a:rPr lang="fi-FI" sz="2000" dirty="0">
                <a:effectLst/>
                <a:latin typeface="CG Times"/>
                <a:ea typeface="Times New Roman" panose="02020603050405020304" pitchFamily="18" charset="0"/>
                <a:cs typeface="Times New Roman" panose="02020603050405020304" pitchFamily="18" charset="0"/>
              </a:rPr>
            </a:br>
            <a:r>
              <a:rPr lang="fi-FI" sz="2000" b="1" dirty="0"/>
              <a:t>				</a:t>
            </a:r>
          </a:p>
        </p:txBody>
      </p:sp>
      <p:sp>
        <p:nvSpPr>
          <p:cNvPr id="4" name="Dian numeron paikkamerkki 3">
            <a:extLst>
              <a:ext uri="{FF2B5EF4-FFF2-40B4-BE49-F238E27FC236}">
                <a16:creationId xmlns:a16="http://schemas.microsoft.com/office/drawing/2014/main" id="{4B77D7B8-6E77-54E0-2E12-69C2AB43C565}"/>
              </a:ext>
            </a:extLst>
          </p:cNvPr>
          <p:cNvSpPr>
            <a:spLocks noGrp="1"/>
          </p:cNvSpPr>
          <p:nvPr>
            <p:ph type="sldNum" sz="quarter" idx="12"/>
          </p:nvPr>
        </p:nvSpPr>
        <p:spPr/>
        <p:txBody>
          <a:bodyPr/>
          <a:lstStyle/>
          <a:p>
            <a:fld id="{960804D1-D1DA-404B-A345-162A4B99A0F1}" type="slidenum">
              <a:rPr lang="fi-FI" smtClean="0"/>
              <a:t>15</a:t>
            </a:fld>
            <a:endParaRPr lang="fi-FI" dirty="0"/>
          </a:p>
        </p:txBody>
      </p:sp>
    </p:spTree>
    <p:extLst>
      <p:ext uri="{BB962C8B-B14F-4D97-AF65-F5344CB8AC3E}">
        <p14:creationId xmlns:p14="http://schemas.microsoft.com/office/powerpoint/2010/main" val="1884987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086AFC0-9BC9-49A7-803F-CF8571890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830" y="5349875"/>
            <a:ext cx="3570339" cy="1308989"/>
          </a:xfrm>
          <a:prstGeom prst="rect">
            <a:avLst/>
          </a:prstGeom>
        </p:spPr>
      </p:pic>
      <p:sp>
        <p:nvSpPr>
          <p:cNvPr id="2" name="Otsikko 1">
            <a:extLst>
              <a:ext uri="{FF2B5EF4-FFF2-40B4-BE49-F238E27FC236}">
                <a16:creationId xmlns:a16="http://schemas.microsoft.com/office/drawing/2014/main" id="{B10E37A1-3886-455C-B76C-16A6ACD21D41}"/>
              </a:ext>
            </a:extLst>
          </p:cNvPr>
          <p:cNvSpPr>
            <a:spLocks noGrp="1"/>
          </p:cNvSpPr>
          <p:nvPr>
            <p:ph type="ctrTitle"/>
          </p:nvPr>
        </p:nvSpPr>
        <p:spPr/>
        <p:txBody>
          <a:bodyPr/>
          <a:lstStyle/>
          <a:p>
            <a:r>
              <a:rPr lang="fi-FI" sz="4400" b="1" dirty="0">
                <a:solidFill>
                  <a:srgbClr val="000000"/>
                </a:solidFill>
                <a:effectLst/>
                <a:ea typeface="Calibri" panose="020F0502020204030204" pitchFamily="34" charset="0"/>
              </a:rPr>
              <a:t>KESKUSKAUPPAKAMARIN VALTUUSKUNTA</a:t>
            </a:r>
            <a:br>
              <a:rPr lang="sv-SE" sz="1800" dirty="0">
                <a:solidFill>
                  <a:srgbClr val="000000"/>
                </a:solidFill>
                <a:effectLst/>
                <a:latin typeface="Arial" panose="020B0604020202020204" pitchFamily="34" charset="0"/>
                <a:ea typeface="Calibri" panose="020F0502020204030204" pitchFamily="34" charset="0"/>
              </a:rPr>
            </a:br>
            <a:endParaRPr lang="fi-FI" dirty="0"/>
          </a:p>
        </p:txBody>
      </p:sp>
      <p:sp>
        <p:nvSpPr>
          <p:cNvPr id="3" name="Alaotsikko 2">
            <a:extLst>
              <a:ext uri="{FF2B5EF4-FFF2-40B4-BE49-F238E27FC236}">
                <a16:creationId xmlns:a16="http://schemas.microsoft.com/office/drawing/2014/main" id="{F86E1352-30A5-4675-9118-1774630AC7D2}"/>
              </a:ext>
            </a:extLst>
          </p:cNvPr>
          <p:cNvSpPr>
            <a:spLocks noGrp="1"/>
          </p:cNvSpPr>
          <p:nvPr>
            <p:ph type="subTitle" idx="1"/>
          </p:nvPr>
        </p:nvSpPr>
        <p:spPr/>
        <p:txBody>
          <a:bodyPr>
            <a:normAutofit/>
          </a:bodyPr>
          <a:lstStyle/>
          <a:p>
            <a:r>
              <a:rPr lang="fi-FI" sz="4000" b="1" dirty="0">
                <a:latin typeface="+mj-lt"/>
              </a:rPr>
              <a:t>2025</a:t>
            </a:r>
          </a:p>
        </p:txBody>
      </p:sp>
    </p:spTree>
    <p:extLst>
      <p:ext uri="{BB962C8B-B14F-4D97-AF65-F5344CB8AC3E}">
        <p14:creationId xmlns:p14="http://schemas.microsoft.com/office/powerpoint/2010/main" val="2195700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B21336-14FE-217B-70B2-8BC62604C81E}"/>
              </a:ext>
            </a:extLst>
          </p:cNvPr>
          <p:cNvSpPr>
            <a:spLocks noGrp="1"/>
          </p:cNvSpPr>
          <p:nvPr>
            <p:ph type="title"/>
          </p:nvPr>
        </p:nvSpPr>
        <p:spPr/>
        <p:txBody>
          <a:bodyPr/>
          <a:lstStyle/>
          <a:p>
            <a:r>
              <a:rPr lang="fi-FI" b="1" dirty="0"/>
              <a:t>Keskuskauppakamarin valtuuskunta 2025				</a:t>
            </a:r>
            <a:r>
              <a:rPr lang="fi-FI" sz="3200" b="1" dirty="0"/>
              <a:t>(13)</a:t>
            </a:r>
          </a:p>
        </p:txBody>
      </p:sp>
      <p:sp>
        <p:nvSpPr>
          <p:cNvPr id="3" name="Sisällön paikkamerkki 2">
            <a:extLst>
              <a:ext uri="{FF2B5EF4-FFF2-40B4-BE49-F238E27FC236}">
                <a16:creationId xmlns:a16="http://schemas.microsoft.com/office/drawing/2014/main" id="{ACBFD7BE-F672-E1D4-4A21-7435D426D8F5}"/>
              </a:ext>
            </a:extLst>
          </p:cNvPr>
          <p:cNvSpPr>
            <a:spLocks noGrp="1"/>
          </p:cNvSpPr>
          <p:nvPr>
            <p:ph idx="1"/>
          </p:nvPr>
        </p:nvSpPr>
        <p:spPr>
          <a:xfrm>
            <a:off x="1600200" y="1825625"/>
            <a:ext cx="10053320" cy="4351338"/>
          </a:xfrm>
        </p:spPr>
        <p:txBody>
          <a:bodyPr>
            <a:normAutofit fontScale="92500" lnSpcReduction="20000"/>
          </a:bodyPr>
          <a:lstStyle/>
          <a:p>
            <a:pPr marL="0" indent="0">
              <a:lnSpc>
                <a:spcPct val="110000"/>
              </a:lnSpc>
              <a:spcBef>
                <a:spcPts val="0"/>
              </a:spcBef>
              <a:buNone/>
              <a:tabLst>
                <a:tab pos="-180340" algn="l"/>
                <a:tab pos="270510" algn="l"/>
                <a:tab pos="662940" algn="l"/>
                <a:tab pos="822960" algn="l"/>
                <a:tab pos="1645920" algn="l"/>
                <a:tab pos="2468880" algn="l"/>
                <a:tab pos="3291840" algn="l"/>
                <a:tab pos="4114800" algn="l"/>
                <a:tab pos="4937760" algn="l"/>
              </a:tabLst>
            </a:pPr>
            <a:r>
              <a:rPr lang="fi-FI" sz="2200" dirty="0">
                <a:effectLst/>
                <a:ea typeface="Times New Roman" panose="02020603050405020304" pitchFamily="18" charset="0"/>
                <a:cs typeface="Times New Roman" panose="02020603050405020304" pitchFamily="18" charset="0"/>
              </a:rPr>
              <a:t>Aakula Olli, toimitusjohtaja, LähiTapiola Varsinais-Suomi Keskinäinen Vakuutusyhtiö, Turku</a:t>
            </a:r>
          </a:p>
          <a:p>
            <a:pPr marL="0" indent="0">
              <a:lnSpc>
                <a:spcPct val="110000"/>
              </a:lnSpc>
              <a:spcBef>
                <a:spcPts val="0"/>
              </a:spcBef>
              <a:buNone/>
              <a:tabLst>
                <a:tab pos="-180340" algn="l"/>
                <a:tab pos="270510" algn="l"/>
                <a:tab pos="662940" algn="l"/>
                <a:tab pos="810260" algn="l"/>
                <a:tab pos="1645920" algn="l"/>
                <a:tab pos="2468880" algn="l"/>
                <a:tab pos="3291840" algn="l"/>
                <a:tab pos="4114800" algn="l"/>
                <a:tab pos="4937760" algn="l"/>
              </a:tabLst>
            </a:pPr>
            <a:r>
              <a:rPr lang="fi-FI" sz="2200" dirty="0">
                <a:effectLst/>
                <a:ea typeface="Times New Roman" panose="02020603050405020304" pitchFamily="18" charset="0"/>
                <a:cs typeface="Times New Roman" panose="02020603050405020304" pitchFamily="18" charset="0"/>
              </a:rPr>
              <a:t>	Arve Minna, pormestari, Turun kaupunki, Turku</a:t>
            </a:r>
          </a:p>
          <a:p>
            <a:pPr marL="0" indent="0">
              <a:lnSpc>
                <a:spcPct val="110000"/>
              </a:lnSpc>
              <a:spcBef>
                <a:spcPts val="0"/>
              </a:spcBef>
              <a:buNone/>
              <a:tabLst>
                <a:tab pos="-180340" algn="l"/>
                <a:tab pos="270510" algn="l"/>
                <a:tab pos="481965" algn="l"/>
                <a:tab pos="641985" algn="l"/>
                <a:tab pos="810260" algn="l"/>
                <a:tab pos="1464945" algn="l"/>
                <a:tab pos="2287905" algn="l"/>
                <a:tab pos="3110865" algn="l"/>
                <a:tab pos="3933825" algn="l"/>
                <a:tab pos="4756785" algn="l"/>
                <a:tab pos="5579745" algn="l"/>
              </a:tabLst>
            </a:pPr>
            <a:r>
              <a:rPr lang="fi-FI" sz="2200" dirty="0">
                <a:effectLst/>
                <a:ea typeface="Times New Roman" panose="02020603050405020304" pitchFamily="18" charset="0"/>
                <a:cs typeface="Times New Roman" panose="02020603050405020304" pitchFamily="18" charset="0"/>
              </a:rPr>
              <a:t>Hautala Jouni, toimitusjohtaja, Lounaismaan Osuuspankki, Salo</a:t>
            </a:r>
            <a:r>
              <a:rPr lang="fi-FI" sz="2200" dirty="0">
                <a:solidFill>
                  <a:srgbClr val="FF0000"/>
                </a:solidFill>
                <a:effectLst/>
                <a:ea typeface="Times New Roman" panose="02020603050405020304" pitchFamily="18" charset="0"/>
                <a:cs typeface="Times New Roman" panose="02020603050405020304" pitchFamily="18" charset="0"/>
              </a:rPr>
              <a:t>	</a:t>
            </a:r>
            <a:endParaRPr lang="fi-FI" sz="2200" dirty="0">
              <a:effectLst/>
              <a:ea typeface="Times New Roman" panose="02020603050405020304" pitchFamily="18" charset="0"/>
              <a:cs typeface="Times New Roman" panose="02020603050405020304" pitchFamily="18" charset="0"/>
            </a:endParaRPr>
          </a:p>
          <a:p>
            <a:pPr marL="0" indent="0">
              <a:lnSpc>
                <a:spcPct val="110000"/>
              </a:lnSpc>
              <a:spcBef>
                <a:spcPts val="0"/>
              </a:spcBef>
              <a:buNone/>
              <a:tabLst>
                <a:tab pos="-180340" algn="l"/>
                <a:tab pos="270510" algn="l"/>
                <a:tab pos="481965" algn="l"/>
                <a:tab pos="641985" algn="l"/>
                <a:tab pos="810260" algn="l"/>
                <a:tab pos="1464945" algn="l"/>
                <a:tab pos="2287905" algn="l"/>
                <a:tab pos="3110865" algn="l"/>
                <a:tab pos="3933825" algn="l"/>
                <a:tab pos="4756785" algn="l"/>
                <a:tab pos="5579745" algn="l"/>
              </a:tabLst>
            </a:pPr>
            <a:r>
              <a:rPr lang="fi-FI" sz="2200" dirty="0">
                <a:solidFill>
                  <a:srgbClr val="FF0000"/>
                </a:solidFill>
                <a:effectLst/>
                <a:ea typeface="Times New Roman" panose="02020603050405020304" pitchFamily="18" charset="0"/>
                <a:cs typeface="Times New Roman" panose="02020603050405020304" pitchFamily="18" charset="0"/>
              </a:rPr>
              <a:t>	</a:t>
            </a:r>
            <a:r>
              <a:rPr lang="fi-FI" sz="2200" dirty="0">
                <a:effectLst/>
                <a:ea typeface="Times New Roman" panose="02020603050405020304" pitchFamily="18" charset="0"/>
                <a:cs typeface="Times New Roman" panose="02020603050405020304" pitchFamily="18" charset="0"/>
              </a:rPr>
              <a:t>Herrala Elina, johtaja, Neste Oyj Naantalin terminaali, Naantali</a:t>
            </a:r>
          </a:p>
          <a:p>
            <a:pPr marL="0" indent="0">
              <a:lnSpc>
                <a:spcPct val="110000"/>
              </a:lnSpc>
              <a:spcBef>
                <a:spcPts val="0"/>
              </a:spcBef>
              <a:buNone/>
              <a:tabLst>
                <a:tab pos="-180340" algn="l"/>
                <a:tab pos="270510" algn="l"/>
                <a:tab pos="481965" algn="l"/>
                <a:tab pos="641985" algn="l"/>
                <a:tab pos="810260" algn="l"/>
                <a:tab pos="1464945" algn="l"/>
                <a:tab pos="2287905" algn="l"/>
                <a:tab pos="3110865" algn="l"/>
                <a:tab pos="3933825" algn="l"/>
                <a:tab pos="4756785" algn="l"/>
                <a:tab pos="5579745" algn="l"/>
              </a:tabLst>
            </a:pPr>
            <a:r>
              <a:rPr lang="fi-FI" sz="2200" dirty="0">
                <a:effectLst/>
                <a:ea typeface="Times New Roman" panose="02020603050405020304" pitchFamily="18" charset="0"/>
                <a:cs typeface="Times New Roman" panose="02020603050405020304" pitchFamily="18" charset="0"/>
              </a:rPr>
              <a:t>	Järvinen Tero, toimitusjohtaja, Nordic Traction Oy, Loimaa</a:t>
            </a:r>
            <a:endParaRPr lang="fi-FI" sz="2200" dirty="0">
              <a:ea typeface="Times New Roman" panose="02020603050405020304" pitchFamily="18" charset="0"/>
              <a:cs typeface="Times New Roman" panose="02020603050405020304" pitchFamily="18" charset="0"/>
            </a:endParaRPr>
          </a:p>
          <a:p>
            <a:pPr marL="0" indent="0">
              <a:lnSpc>
                <a:spcPct val="110000"/>
              </a:lnSpc>
              <a:spcBef>
                <a:spcPts val="0"/>
              </a:spcBef>
              <a:buNone/>
              <a:tabLst>
                <a:tab pos="-180340" algn="l"/>
                <a:tab pos="270510" algn="l"/>
                <a:tab pos="481965" algn="l"/>
                <a:tab pos="641985" algn="l"/>
                <a:tab pos="810260" algn="l"/>
                <a:tab pos="1464945" algn="l"/>
                <a:tab pos="2287905" algn="l"/>
                <a:tab pos="3110865" algn="l"/>
                <a:tab pos="3933825" algn="l"/>
                <a:tab pos="4756785" algn="l"/>
                <a:tab pos="5579745" algn="l"/>
              </a:tabLst>
            </a:pPr>
            <a:r>
              <a:rPr lang="fi-FI" sz="2200" dirty="0">
                <a:effectLst/>
                <a:ea typeface="Times New Roman" panose="02020603050405020304" pitchFamily="18" charset="0"/>
                <a:cs typeface="Times New Roman" panose="02020603050405020304" pitchFamily="18" charset="0"/>
              </a:rPr>
              <a:t>Kallio Petri, toimitusjohtaja, Revvity / Wallac Oy, Turku</a:t>
            </a:r>
          </a:p>
          <a:p>
            <a:pPr marL="0" indent="0">
              <a:lnSpc>
                <a:spcPct val="110000"/>
              </a:lnSpc>
              <a:spcBef>
                <a:spcPts val="0"/>
              </a:spcBef>
              <a:buNone/>
              <a:tabLst>
                <a:tab pos="-180340" algn="l"/>
                <a:tab pos="270510" algn="l"/>
                <a:tab pos="481965" algn="l"/>
                <a:tab pos="641985" algn="l"/>
                <a:tab pos="810260" algn="l"/>
                <a:tab pos="1464945" algn="l"/>
                <a:tab pos="2287905" algn="l"/>
                <a:tab pos="3110865" algn="l"/>
                <a:tab pos="3933825" algn="l"/>
                <a:tab pos="4756785" algn="l"/>
                <a:tab pos="5579745" algn="l"/>
              </a:tabLst>
            </a:pPr>
            <a:r>
              <a:rPr lang="fi-FI" sz="2200" dirty="0">
                <a:effectLst/>
                <a:ea typeface="Times New Roman" panose="02020603050405020304" pitchFamily="18" charset="0"/>
                <a:cs typeface="Times New Roman" panose="02020603050405020304" pitchFamily="18" charset="0"/>
              </a:rPr>
              <a:t>Langh Linda, toimitusjohtaja, </a:t>
            </a:r>
            <a:r>
              <a:rPr lang="fi-FI" sz="2200" dirty="0">
                <a:effectLst/>
                <a:ea typeface="Times New Roman" panose="02020603050405020304" pitchFamily="18" charset="0"/>
                <a:cs typeface="Arial" panose="020B0604020202020204" pitchFamily="34" charset="0"/>
              </a:rPr>
              <a:t>Pesupalvelu Hans Langh Oy</a:t>
            </a:r>
            <a:r>
              <a:rPr lang="fi-FI" sz="2200" dirty="0">
                <a:effectLst/>
                <a:ea typeface="Times New Roman" panose="02020603050405020304" pitchFamily="18" charset="0"/>
                <a:cs typeface="Times New Roman" panose="02020603050405020304" pitchFamily="18" charset="0"/>
              </a:rPr>
              <a:t>, Piikkiö</a:t>
            </a:r>
          </a:p>
          <a:p>
            <a:pPr marL="0" indent="0">
              <a:lnSpc>
                <a:spcPct val="110000"/>
              </a:lnSpc>
              <a:spcBef>
                <a:spcPts val="0"/>
              </a:spcBef>
              <a:buNone/>
              <a:tabLst>
                <a:tab pos="-180340" algn="l"/>
                <a:tab pos="270510" algn="l"/>
                <a:tab pos="662940" algn="l"/>
                <a:tab pos="810260" algn="l"/>
                <a:tab pos="1645920" algn="l"/>
                <a:tab pos="2468880" algn="l"/>
                <a:tab pos="3291840" algn="l"/>
                <a:tab pos="4114800" algn="l"/>
                <a:tab pos="4937760" algn="l"/>
              </a:tabLst>
            </a:pPr>
            <a:r>
              <a:rPr lang="fi-FI" sz="2200" dirty="0">
                <a:effectLst/>
                <a:ea typeface="Times New Roman" panose="02020603050405020304" pitchFamily="18" charset="0"/>
                <a:cs typeface="Times New Roman" panose="02020603050405020304" pitchFamily="18" charset="0"/>
              </a:rPr>
              <a:t>	Niuro Jouni, toimitusjohtaja, Liedon Säästöpankkisäätiö Sr., Turku</a:t>
            </a:r>
          </a:p>
          <a:p>
            <a:pPr marL="0" indent="0">
              <a:lnSpc>
                <a:spcPct val="110000"/>
              </a:lnSpc>
              <a:spcBef>
                <a:spcPts val="0"/>
              </a:spcBef>
              <a:buNone/>
              <a:tabLst>
                <a:tab pos="-180340" algn="l"/>
                <a:tab pos="270510" algn="l"/>
                <a:tab pos="662940" algn="l"/>
                <a:tab pos="810260" algn="l"/>
                <a:tab pos="1645920" algn="l"/>
                <a:tab pos="2468880" algn="l"/>
                <a:tab pos="3291840" algn="l"/>
                <a:tab pos="4114800" algn="l"/>
                <a:tab pos="4937760" algn="l"/>
              </a:tabLst>
            </a:pPr>
            <a:r>
              <a:rPr lang="fi-FI" sz="2200" dirty="0">
                <a:effectLst/>
                <a:ea typeface="Times New Roman" panose="02020603050405020304" pitchFamily="18" charset="0"/>
                <a:cs typeface="Times New Roman" panose="02020603050405020304" pitchFamily="18" charset="0"/>
              </a:rPr>
              <a:t>	Penttilä Tomi, tuotantojohtaja, Bayer Oy, Turku</a:t>
            </a:r>
          </a:p>
          <a:p>
            <a:pPr marL="0" indent="0">
              <a:lnSpc>
                <a:spcPct val="110000"/>
              </a:lnSpc>
              <a:spcBef>
                <a:spcPts val="0"/>
              </a:spcBef>
              <a:buNone/>
              <a:tabLst>
                <a:tab pos="-180340" algn="l"/>
                <a:tab pos="270510" algn="l"/>
                <a:tab pos="662940" algn="l"/>
                <a:tab pos="810260" algn="l"/>
                <a:tab pos="1645920" algn="l"/>
                <a:tab pos="2468880" algn="l"/>
                <a:tab pos="3291840" algn="l"/>
                <a:tab pos="4114800" algn="l"/>
                <a:tab pos="4937760" algn="l"/>
              </a:tabLst>
            </a:pPr>
            <a:r>
              <a:rPr lang="fi-FI" sz="2200" dirty="0">
                <a:effectLst/>
                <a:ea typeface="Times New Roman" panose="02020603050405020304" pitchFamily="18" charset="0"/>
                <a:cs typeface="Times New Roman" panose="02020603050405020304" pitchFamily="18" charset="0"/>
              </a:rPr>
              <a:t>Rautaheimo Patrik, hallituksen puheenjohtaja, Elomatic Oy, Turku</a:t>
            </a:r>
          </a:p>
          <a:p>
            <a:pPr marL="0" indent="0">
              <a:lnSpc>
                <a:spcPct val="110000"/>
              </a:lnSpc>
              <a:spcBef>
                <a:spcPts val="0"/>
              </a:spcBef>
              <a:buNone/>
              <a:tabLst>
                <a:tab pos="-180340" algn="l"/>
                <a:tab pos="270510" algn="l"/>
                <a:tab pos="662940" algn="l"/>
                <a:tab pos="810260" algn="l"/>
                <a:tab pos="1645920" algn="l"/>
                <a:tab pos="2468880" algn="l"/>
                <a:tab pos="3291840" algn="l"/>
                <a:tab pos="4114800" algn="l"/>
                <a:tab pos="4937760" algn="l"/>
              </a:tabLst>
            </a:pPr>
            <a:r>
              <a:rPr lang="fi-FI" sz="2200" dirty="0">
                <a:effectLst/>
                <a:ea typeface="Times New Roman" panose="02020603050405020304" pitchFamily="18" charset="0"/>
                <a:cs typeface="Times New Roman" panose="02020603050405020304" pitchFamily="18" charset="0"/>
              </a:rPr>
              <a:t>	Rinne Petteri, toimitusjohtaja, Turun Seudun Osuuspankki, Turku </a:t>
            </a:r>
          </a:p>
          <a:p>
            <a:pPr marL="0" indent="0">
              <a:lnSpc>
                <a:spcPct val="110000"/>
              </a:lnSpc>
              <a:spcBef>
                <a:spcPts val="0"/>
              </a:spcBef>
              <a:buNone/>
              <a:tabLst>
                <a:tab pos="-180340" algn="l"/>
                <a:tab pos="270510" algn="l"/>
                <a:tab pos="662940" algn="l"/>
                <a:tab pos="810260" algn="l"/>
                <a:tab pos="1645920" algn="l"/>
                <a:tab pos="2468880" algn="l"/>
                <a:tab pos="3291840" algn="l"/>
                <a:tab pos="4114800" algn="l"/>
                <a:tab pos="4937760" algn="l"/>
              </a:tabLst>
            </a:pPr>
            <a:r>
              <a:rPr lang="fi-FI" sz="2200" dirty="0">
                <a:effectLst/>
                <a:ea typeface="Times New Roman" panose="02020603050405020304" pitchFamily="18" charset="0"/>
                <a:cs typeface="Times New Roman" panose="02020603050405020304" pitchFamily="18" charset="0"/>
              </a:rPr>
              <a:t>Tähtinen Rami, toimitusjohtaja, Vakka-Suomen Voima Oy, Laitila</a:t>
            </a:r>
          </a:p>
          <a:p>
            <a:pPr marL="0" indent="0">
              <a:lnSpc>
                <a:spcPct val="110000"/>
              </a:lnSpc>
              <a:spcBef>
                <a:spcPts val="0"/>
              </a:spcBef>
              <a:buNone/>
              <a:tabLst>
                <a:tab pos="-180340" algn="l"/>
                <a:tab pos="270510" algn="l"/>
                <a:tab pos="481965" algn="l"/>
                <a:tab pos="641985" algn="l"/>
                <a:tab pos="810260" algn="l"/>
                <a:tab pos="1464945" algn="l"/>
                <a:tab pos="2287905" algn="l"/>
                <a:tab pos="3110865" algn="l"/>
                <a:tab pos="3933825" algn="l"/>
                <a:tab pos="4756785" algn="l"/>
                <a:tab pos="5579745" algn="l"/>
              </a:tabLst>
            </a:pPr>
            <a:r>
              <a:rPr lang="fi-FI" sz="2200" dirty="0">
                <a:effectLst/>
                <a:ea typeface="Times New Roman" panose="02020603050405020304" pitchFamily="18" charset="0"/>
                <a:cs typeface="Times New Roman" panose="02020603050405020304" pitchFamily="18" charset="0"/>
              </a:rPr>
              <a:t>Österlund Niklas, toimitusjohtaja, Turun Osuuskauppa, Turku</a:t>
            </a:r>
          </a:p>
          <a:p>
            <a:pPr marL="0" indent="0">
              <a:buNone/>
            </a:pPr>
            <a:endParaRPr lang="fi-FI" dirty="0"/>
          </a:p>
        </p:txBody>
      </p:sp>
      <p:sp>
        <p:nvSpPr>
          <p:cNvPr id="4" name="Dian numeron paikkamerkki 3">
            <a:extLst>
              <a:ext uri="{FF2B5EF4-FFF2-40B4-BE49-F238E27FC236}">
                <a16:creationId xmlns:a16="http://schemas.microsoft.com/office/drawing/2014/main" id="{4B77D7B8-6E77-54E0-2E12-69C2AB43C565}"/>
              </a:ext>
            </a:extLst>
          </p:cNvPr>
          <p:cNvSpPr>
            <a:spLocks noGrp="1"/>
          </p:cNvSpPr>
          <p:nvPr>
            <p:ph type="sldNum" sz="quarter" idx="12"/>
          </p:nvPr>
        </p:nvSpPr>
        <p:spPr/>
        <p:txBody>
          <a:bodyPr/>
          <a:lstStyle/>
          <a:p>
            <a:fld id="{960804D1-D1DA-404B-A345-162A4B99A0F1}" type="slidenum">
              <a:rPr lang="fi-FI" smtClean="0"/>
              <a:t>17</a:t>
            </a:fld>
            <a:endParaRPr lang="fi-FI" dirty="0"/>
          </a:p>
        </p:txBody>
      </p:sp>
    </p:spTree>
    <p:extLst>
      <p:ext uri="{BB962C8B-B14F-4D97-AF65-F5344CB8AC3E}">
        <p14:creationId xmlns:p14="http://schemas.microsoft.com/office/powerpoint/2010/main" val="119037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B21336-14FE-217B-70B2-8BC62604C81E}"/>
              </a:ext>
            </a:extLst>
          </p:cNvPr>
          <p:cNvSpPr>
            <a:spLocks noGrp="1"/>
          </p:cNvSpPr>
          <p:nvPr>
            <p:ph type="title"/>
          </p:nvPr>
        </p:nvSpPr>
        <p:spPr/>
        <p:txBody>
          <a:bodyPr/>
          <a:lstStyle/>
          <a:p>
            <a:r>
              <a:rPr lang="fi-FI" b="1" dirty="0"/>
              <a:t>HALLITUS 2025			</a:t>
            </a:r>
          </a:p>
        </p:txBody>
      </p:sp>
      <p:sp>
        <p:nvSpPr>
          <p:cNvPr id="3" name="Sisällön paikkamerkki 2">
            <a:extLst>
              <a:ext uri="{FF2B5EF4-FFF2-40B4-BE49-F238E27FC236}">
                <a16:creationId xmlns:a16="http://schemas.microsoft.com/office/drawing/2014/main" id="{ACBFD7BE-F672-E1D4-4A21-7435D426D8F5}"/>
              </a:ext>
            </a:extLst>
          </p:cNvPr>
          <p:cNvSpPr>
            <a:spLocks noGrp="1"/>
          </p:cNvSpPr>
          <p:nvPr>
            <p:ph idx="1"/>
          </p:nvPr>
        </p:nvSpPr>
        <p:spPr>
          <a:xfrm>
            <a:off x="1600200" y="1283110"/>
            <a:ext cx="10053320" cy="5574890"/>
          </a:xfrm>
        </p:spPr>
        <p:txBody>
          <a:bodyPr>
            <a:normAutofit fontScale="55000" lnSpcReduction="20000"/>
          </a:bodyPr>
          <a:lstStyle/>
          <a:p>
            <a:pPr marL="0" indent="0">
              <a:buNone/>
            </a:pPr>
            <a:endParaRPr lang="fi-FI" dirty="0"/>
          </a:p>
          <a:p>
            <a:pPr marL="0" indent="0">
              <a:buNone/>
            </a:pPr>
            <a:r>
              <a:rPr lang="fi-FI" dirty="0"/>
              <a:t>Puheenjohtaja Routila Panu, hallituksen puheenjohtaja, Syväranta Group Oy, Naantali	</a:t>
            </a:r>
          </a:p>
          <a:p>
            <a:pPr marL="0" indent="0">
              <a:buNone/>
            </a:pPr>
            <a:r>
              <a:rPr lang="fi-FI" dirty="0"/>
              <a:t>I varapuheenjohtaja Penttilä Tomi, tuotantojohtaja, Bayer Oy, Turku</a:t>
            </a:r>
          </a:p>
          <a:p>
            <a:pPr marL="0" indent="0">
              <a:buNone/>
            </a:pPr>
            <a:r>
              <a:rPr lang="fi-FI" dirty="0"/>
              <a:t>II varapuheenjohtaja Langh Linda, toimitusjohtaja, Pesupalvelu Hans Langh Oy, Piikkiö	</a:t>
            </a:r>
          </a:p>
          <a:p>
            <a:pPr marL="0" indent="0">
              <a:buNone/>
            </a:pPr>
            <a:endParaRPr lang="fi-FI" dirty="0"/>
          </a:p>
          <a:p>
            <a:pPr marL="0" indent="0">
              <a:buNone/>
            </a:pPr>
            <a:r>
              <a:rPr lang="fi-FI" dirty="0"/>
              <a:t>Aakula Olli, toimitusjohtaja, LähiTapiola Varsinais-Suomi Keskinäinen Vakuutusyhtiö, Turku</a:t>
            </a:r>
          </a:p>
          <a:p>
            <a:pPr marL="0" indent="0">
              <a:buNone/>
            </a:pPr>
            <a:r>
              <a:rPr lang="fi-FI" dirty="0"/>
              <a:t>Arve Minna, pormestari, Turun kaupunki, Turku</a:t>
            </a:r>
          </a:p>
          <a:p>
            <a:pPr marL="0" indent="0">
              <a:buNone/>
            </a:pPr>
            <a:r>
              <a:rPr lang="fi-FI" dirty="0"/>
              <a:t>Herrala Elina, johtaja, Neste Oyj Naantalin terminaali, Naantali</a:t>
            </a:r>
          </a:p>
          <a:p>
            <a:pPr marL="0" indent="0">
              <a:buNone/>
            </a:pPr>
            <a:r>
              <a:rPr lang="fi-FI" dirty="0"/>
              <a:t>Järvinen Tero, toimitusjohtaja, Nordic Traction Oy, Loimaa</a:t>
            </a:r>
          </a:p>
          <a:p>
            <a:pPr marL="0" indent="0">
              <a:buNone/>
            </a:pPr>
            <a:r>
              <a:rPr lang="fi-FI" dirty="0"/>
              <a:t>Kallio Petri, toimitusjohtaja, Revvity / Wallac Oy, Turku</a:t>
            </a:r>
          </a:p>
          <a:p>
            <a:pPr marL="0" indent="0">
              <a:buNone/>
            </a:pPr>
            <a:r>
              <a:rPr lang="fi-FI" dirty="0"/>
              <a:t>Hautala Jouni, toimitusjohtaja, Lounaismaan Osuuspankki, Salo	</a:t>
            </a:r>
          </a:p>
          <a:p>
            <a:pPr marL="0" indent="0">
              <a:buNone/>
            </a:pPr>
            <a:r>
              <a:rPr lang="fi-FI" dirty="0"/>
              <a:t>Lundén Lauri, toimitusjohtaja, Lunden Oy Ab Jalostaja, Turku</a:t>
            </a:r>
          </a:p>
          <a:p>
            <a:pPr marL="0" indent="0">
              <a:buNone/>
            </a:pPr>
            <a:r>
              <a:rPr lang="fi-FI" dirty="0"/>
              <a:t>Niuro Jouni, toimitusjohtaja, Liedon Säästöpankkisäätiö Sr., Turku</a:t>
            </a:r>
          </a:p>
          <a:p>
            <a:pPr marL="0" indent="0">
              <a:buNone/>
            </a:pPr>
            <a:r>
              <a:rPr lang="fi-FI" dirty="0"/>
              <a:t>Pulli Tapani, varatoimitusjohtaja, Meyer Turku Oy, Turku</a:t>
            </a:r>
          </a:p>
          <a:p>
            <a:pPr marL="0" indent="0">
              <a:buNone/>
            </a:pPr>
            <a:r>
              <a:rPr lang="fi-FI" dirty="0"/>
              <a:t>Rautaheimo Patrik, hallituksen puheenjohtaja, Elomatic Oy, Turku</a:t>
            </a:r>
          </a:p>
          <a:p>
            <a:pPr marL="0" indent="0">
              <a:buNone/>
            </a:pPr>
            <a:r>
              <a:rPr lang="fi-FI" dirty="0"/>
              <a:t>Rinne Petteri, toimitusjohtaja, Turun Seudun Osuuspankki, Turku</a:t>
            </a:r>
          </a:p>
          <a:p>
            <a:pPr marL="0" indent="0">
              <a:buNone/>
            </a:pPr>
            <a:r>
              <a:rPr lang="fi-FI" dirty="0"/>
              <a:t>Tähtinen Rami, toimitusjohtaja, Vakka-Suomen Voima Oy, Laitila</a:t>
            </a:r>
          </a:p>
          <a:p>
            <a:pPr marL="0" indent="0">
              <a:buNone/>
            </a:pPr>
            <a:r>
              <a:rPr lang="fi-FI" dirty="0"/>
              <a:t>Österlund Niklas, toimitusjohtaja, Turun Osuuskauppa, Turku</a:t>
            </a:r>
          </a:p>
          <a:p>
            <a:pPr marL="0" indent="0">
              <a:buNone/>
            </a:pPr>
            <a:endParaRPr lang="fi-FI" dirty="0"/>
          </a:p>
        </p:txBody>
      </p:sp>
      <p:sp>
        <p:nvSpPr>
          <p:cNvPr id="4" name="Dian numeron paikkamerkki 3">
            <a:extLst>
              <a:ext uri="{FF2B5EF4-FFF2-40B4-BE49-F238E27FC236}">
                <a16:creationId xmlns:a16="http://schemas.microsoft.com/office/drawing/2014/main" id="{4B77D7B8-6E77-54E0-2E12-69C2AB43C565}"/>
              </a:ext>
            </a:extLst>
          </p:cNvPr>
          <p:cNvSpPr>
            <a:spLocks noGrp="1"/>
          </p:cNvSpPr>
          <p:nvPr>
            <p:ph type="sldNum" sz="quarter" idx="12"/>
          </p:nvPr>
        </p:nvSpPr>
        <p:spPr/>
        <p:txBody>
          <a:bodyPr/>
          <a:lstStyle/>
          <a:p>
            <a:fld id="{960804D1-D1DA-404B-A345-162A4B99A0F1}" type="slidenum">
              <a:rPr lang="fi-FI" smtClean="0"/>
              <a:t>2</a:t>
            </a:fld>
            <a:endParaRPr lang="fi-FI" dirty="0"/>
          </a:p>
        </p:txBody>
      </p:sp>
    </p:spTree>
    <p:extLst>
      <p:ext uri="{BB962C8B-B14F-4D97-AF65-F5344CB8AC3E}">
        <p14:creationId xmlns:p14="http://schemas.microsoft.com/office/powerpoint/2010/main" val="151064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086AFC0-9BC9-49A7-803F-CF8571890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830" y="5349875"/>
            <a:ext cx="3570339" cy="1308989"/>
          </a:xfrm>
          <a:prstGeom prst="rect">
            <a:avLst/>
          </a:prstGeom>
        </p:spPr>
      </p:pic>
      <p:sp>
        <p:nvSpPr>
          <p:cNvPr id="2" name="Otsikko 1">
            <a:extLst>
              <a:ext uri="{FF2B5EF4-FFF2-40B4-BE49-F238E27FC236}">
                <a16:creationId xmlns:a16="http://schemas.microsoft.com/office/drawing/2014/main" id="{B10E37A1-3886-455C-B76C-16A6ACD21D41}"/>
              </a:ext>
            </a:extLst>
          </p:cNvPr>
          <p:cNvSpPr>
            <a:spLocks noGrp="1"/>
          </p:cNvSpPr>
          <p:nvPr>
            <p:ph type="ctrTitle"/>
          </p:nvPr>
        </p:nvSpPr>
        <p:spPr/>
        <p:txBody>
          <a:bodyPr>
            <a:normAutofit/>
          </a:bodyPr>
          <a:lstStyle/>
          <a:p>
            <a:r>
              <a:rPr lang="fi-FI" sz="4400" b="1" dirty="0">
                <a:solidFill>
                  <a:srgbClr val="000000"/>
                </a:solidFill>
                <a:effectLst/>
                <a:ea typeface="Calibri" panose="020F0502020204030204" pitchFamily="34" charset="0"/>
              </a:rPr>
              <a:t>VALIOKUNNAT</a:t>
            </a:r>
            <a:br>
              <a:rPr lang="fi-FI" sz="4400" b="1" dirty="0">
                <a:solidFill>
                  <a:srgbClr val="000000"/>
                </a:solidFill>
                <a:effectLst/>
                <a:ea typeface="Calibri" panose="020F0502020204030204" pitchFamily="34" charset="0"/>
              </a:rPr>
            </a:br>
            <a:br>
              <a:rPr lang="fi-FI" sz="4400" b="1" dirty="0">
                <a:solidFill>
                  <a:srgbClr val="000000"/>
                </a:solidFill>
                <a:effectLst/>
                <a:ea typeface="Calibri" panose="020F0502020204030204" pitchFamily="34" charset="0"/>
              </a:rPr>
            </a:br>
            <a:r>
              <a:rPr lang="fi-FI" sz="4400" b="1" dirty="0">
                <a:solidFill>
                  <a:srgbClr val="000000"/>
                </a:solidFill>
                <a:effectLst/>
                <a:ea typeface="Calibri" panose="020F0502020204030204" pitchFamily="34" charset="0"/>
              </a:rPr>
              <a:t>202</a:t>
            </a:r>
            <a:r>
              <a:rPr lang="fi-FI" sz="4400" b="1" dirty="0">
                <a:solidFill>
                  <a:srgbClr val="000000"/>
                </a:solidFill>
                <a:ea typeface="Calibri" panose="020F0502020204030204" pitchFamily="34" charset="0"/>
              </a:rPr>
              <a:t>5</a:t>
            </a:r>
            <a:endParaRPr lang="fi-FI" dirty="0"/>
          </a:p>
        </p:txBody>
      </p:sp>
    </p:spTree>
    <p:extLst>
      <p:ext uri="{BB962C8B-B14F-4D97-AF65-F5344CB8AC3E}">
        <p14:creationId xmlns:p14="http://schemas.microsoft.com/office/powerpoint/2010/main" val="133480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CBFD7BE-F672-E1D4-4A21-7435D426D8F5}"/>
              </a:ext>
            </a:extLst>
          </p:cNvPr>
          <p:cNvSpPr>
            <a:spLocks noGrp="1"/>
          </p:cNvSpPr>
          <p:nvPr>
            <p:ph idx="1"/>
          </p:nvPr>
        </p:nvSpPr>
        <p:spPr>
          <a:xfrm>
            <a:off x="1600200" y="1209041"/>
            <a:ext cx="9686925" cy="5283834"/>
          </a:xfrm>
        </p:spPr>
        <p:txBody>
          <a:bodyPr numCol="2">
            <a:normAutofit/>
          </a:bodyPr>
          <a:lstStyle/>
          <a:p>
            <a:pPr marL="0" indent="0">
              <a:lnSpc>
                <a:spcPct val="120000"/>
              </a:lnSpc>
              <a:spcBef>
                <a:spcPts val="0"/>
              </a:spcBef>
              <a:buNone/>
              <a:tabLst>
                <a:tab pos="-180340" algn="l"/>
                <a:tab pos="270510" algn="l"/>
                <a:tab pos="662940" algn="l"/>
                <a:tab pos="822960" algn="l"/>
                <a:tab pos="1645920" algn="l"/>
                <a:tab pos="2468880" algn="l"/>
                <a:tab pos="3291840" algn="l"/>
                <a:tab pos="4114800" algn="l"/>
                <a:tab pos="4937760" algn="l"/>
              </a:tabLst>
            </a:pPr>
            <a:endParaRPr lang="fi-FI" sz="2600" dirty="0">
              <a:effectLst/>
              <a:ea typeface="Times New Roman" panose="02020603050405020304" pitchFamily="18" charset="0"/>
              <a:cs typeface="Times New Roman" panose="02020603050405020304" pitchFamily="18" charset="0"/>
            </a:endParaRPr>
          </a:p>
          <a:p>
            <a:pPr marL="0" indent="0">
              <a:buNone/>
            </a:pPr>
            <a:endParaRPr lang="fi-FI" dirty="0"/>
          </a:p>
        </p:txBody>
      </p:sp>
      <p:sp>
        <p:nvSpPr>
          <p:cNvPr id="4" name="Dian numeron paikkamerkki 3">
            <a:extLst>
              <a:ext uri="{FF2B5EF4-FFF2-40B4-BE49-F238E27FC236}">
                <a16:creationId xmlns:a16="http://schemas.microsoft.com/office/drawing/2014/main" id="{4B77D7B8-6E77-54E0-2E12-69C2AB43C565}"/>
              </a:ext>
            </a:extLst>
          </p:cNvPr>
          <p:cNvSpPr>
            <a:spLocks noGrp="1"/>
          </p:cNvSpPr>
          <p:nvPr>
            <p:ph type="sldNum" sz="quarter" idx="12"/>
          </p:nvPr>
        </p:nvSpPr>
        <p:spPr/>
        <p:txBody>
          <a:bodyPr/>
          <a:lstStyle/>
          <a:p>
            <a:fld id="{960804D1-D1DA-404B-A345-162A4B99A0F1}" type="slidenum">
              <a:rPr lang="fi-FI" smtClean="0"/>
              <a:t>4</a:t>
            </a:fld>
            <a:endParaRPr lang="fi-FI" dirty="0"/>
          </a:p>
        </p:txBody>
      </p:sp>
      <p:sp>
        <p:nvSpPr>
          <p:cNvPr id="2" name="Otsikko 1">
            <a:extLst>
              <a:ext uri="{FF2B5EF4-FFF2-40B4-BE49-F238E27FC236}">
                <a16:creationId xmlns:a16="http://schemas.microsoft.com/office/drawing/2014/main" id="{DBB21336-14FE-217B-70B2-8BC62604C81E}"/>
              </a:ext>
            </a:extLst>
          </p:cNvPr>
          <p:cNvSpPr>
            <a:spLocks noGrp="1"/>
          </p:cNvSpPr>
          <p:nvPr>
            <p:ph type="title"/>
          </p:nvPr>
        </p:nvSpPr>
        <p:spPr>
          <a:xfrm>
            <a:off x="1193800" y="1"/>
            <a:ext cx="10591800" cy="6857999"/>
          </a:xfrm>
        </p:spPr>
        <p:txBody>
          <a:bodyPr numCol="2">
            <a:noAutofit/>
          </a:bodyPr>
          <a:lstStyle/>
          <a:p>
            <a:pPr marL="457200" indent="-457200">
              <a:lnSpc>
                <a:spcPct val="100000"/>
              </a:lnSpc>
            </a:pPr>
            <a:br>
              <a:rPr lang="fi-FI" sz="1400" b="1" dirty="0">
                <a:effectLst/>
                <a:latin typeface="Century Gothic" panose="020B0502020202020204" pitchFamily="34" charset="0"/>
                <a:ea typeface="Times New Roman" panose="02020603050405020304" pitchFamily="18" charset="0"/>
                <a:cs typeface="Times New Roman" panose="02020603050405020304" pitchFamily="18" charset="0"/>
              </a:rPr>
            </a:br>
            <a:br>
              <a:rPr lang="fi-FI" sz="1400" b="1" dirty="0">
                <a:effectLst/>
                <a:latin typeface="Century Gothic" panose="020B0502020202020204" pitchFamily="34" charset="0"/>
                <a:ea typeface="Times New Roman" panose="02020603050405020304" pitchFamily="18" charset="0"/>
                <a:cs typeface="Times New Roman" panose="02020603050405020304" pitchFamily="18" charset="0"/>
              </a:rPr>
            </a:br>
            <a:br>
              <a:rPr lang="fi-FI" sz="1400" b="1" dirty="0">
                <a:effectLst/>
                <a:latin typeface="Century Gothic" panose="020B0502020202020204" pitchFamily="34" charset="0"/>
                <a:ea typeface="Times New Roman" panose="02020603050405020304" pitchFamily="18" charset="0"/>
                <a:cs typeface="Times New Roman" panose="02020603050405020304" pitchFamily="18" charset="0"/>
              </a:rPr>
            </a:br>
            <a:r>
              <a:rPr lang="fi-FI" sz="1800" b="1" dirty="0">
                <a:effectLst/>
                <a:latin typeface="Century Gothic" panose="020B0502020202020204" pitchFamily="34" charset="0"/>
                <a:ea typeface="Times New Roman" panose="02020603050405020304" pitchFamily="18" charset="0"/>
                <a:cs typeface="Times New Roman" panose="02020603050405020304" pitchFamily="18" charset="0"/>
              </a:rPr>
              <a:t>ELINKEINOPOLITIIKAN VALIOKUNTA </a:t>
            </a:r>
            <a:br>
              <a:rPr lang="fi-FI" sz="1400" b="1" dirty="0">
                <a:effectLst/>
                <a:latin typeface="Century Gothic" panose="020B0502020202020204" pitchFamily="34" charset="0"/>
                <a:ea typeface="Times New Roman" panose="02020603050405020304" pitchFamily="18" charset="0"/>
                <a:cs typeface="Times New Roman" panose="02020603050405020304" pitchFamily="18" charset="0"/>
              </a:rPr>
            </a:br>
            <a:br>
              <a:rPr lang="fi-FI" sz="1400" b="1" dirty="0">
                <a:effectLst/>
                <a:latin typeface="Century Gothic" panose="020B0502020202020204" pitchFamily="34" charset="0"/>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PJ</a:t>
            </a:r>
            <a:r>
              <a:rPr lang="fi-FI" sz="1300" b="1" dirty="0">
                <a:effectLst/>
                <a:latin typeface="+mn-lt"/>
                <a:ea typeface="Times New Roman" panose="02020603050405020304" pitchFamily="18" charset="0"/>
                <a:cs typeface="Times New Roman" panose="02020603050405020304" pitchFamily="18" charset="0"/>
              </a:rPr>
              <a:t> </a:t>
            </a:r>
            <a:r>
              <a:rPr lang="fi-FI" sz="1300" dirty="0">
                <a:effectLst/>
                <a:latin typeface="+mn-lt"/>
                <a:ea typeface="Times New Roman" panose="02020603050405020304" pitchFamily="18" charset="0"/>
                <a:cs typeface="Times New Roman" panose="02020603050405020304" pitchFamily="18" charset="0"/>
              </a:rPr>
              <a:t>Mattila Samu, kaupunkikehitysjohtaja, Raision kaupunki, Raisio</a:t>
            </a:r>
            <a:br>
              <a:rPr lang="fi-FI" sz="1300" dirty="0">
                <a:effectLst/>
                <a:latin typeface="+mn-lt"/>
                <a:ea typeface="Times New Roman" panose="02020603050405020304" pitchFamily="18" charset="0"/>
                <a:cs typeface="Times New Roman" panose="02020603050405020304" pitchFamily="18" charset="0"/>
              </a:rPr>
            </a:br>
            <a:r>
              <a:rPr lang="fi-FI" sz="1300" dirty="0">
                <a:latin typeface="+mn-lt"/>
                <a:ea typeface="Times New Roman" panose="02020603050405020304" pitchFamily="18" charset="0"/>
                <a:cs typeface="Times New Roman" panose="02020603050405020304" pitchFamily="18" charset="0"/>
              </a:rPr>
              <a:t>VPJ </a:t>
            </a:r>
            <a:r>
              <a:rPr lang="fi-FI" sz="1300" dirty="0">
                <a:effectLst/>
                <a:latin typeface="+mn-lt"/>
                <a:ea typeface="Times New Roman" panose="02020603050405020304" pitchFamily="18" charset="0"/>
                <a:cs typeface="Times New Roman" panose="02020603050405020304" pitchFamily="18" charset="0"/>
              </a:rPr>
              <a:t>Välimäki Tomi, Senior Partner, MPS Yhtiöt,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Aakula Olli, toimitusjohtaja, LähiTapiola Varsinais-Suomi Keskinäinen Vakuutusyhtiö,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Aitos Juha, johtaja, Aito Säästöpankki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Arponen Jyri, maakuntajohtaja, Varsinais-Suomen Liitto,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Calibri" panose="020F0502020204030204" pitchFamily="34" charset="0"/>
              </a:rPr>
              <a:t>Granberg Riku, toimitusjohtaja, Dewaco Oy, Laitila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Heininen Jaakko, yrittäjä, Varsinaisbitumi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Heinonen Jarkko, elinkeinojohtaja, Uudenkaupungin kaupunki, Uusikaupunki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Heinonen Jarna, professori, Turun yliopiston kauppakorkeakoulu,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Segoe UI" panose="020B0502040204020203" pitchFamily="34" charset="0"/>
              </a:rPr>
              <a:t>Jussinmäki Jari, kaupunginjohtaja, Paimion kaupunki, Paimio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Jutila Ari, toimitusjohtaja, Laitilan Tilikiinteistö Oy, Laitila</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Knaapi Harri, Executive Headhunter, InHunt Group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Laine Jouni T., Founder, Mitale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Lauri Markus, aluejohtaja, Oma Säästöpankki Turku Kauppatori,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Leppänen Laura, kaupunginjohtaja, Naantalin kaupunki, Naantali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Calibri" panose="020F0502020204030204" pitchFamily="34" charset="0"/>
              </a:rPr>
              <a:t>Levomäki Mirva, toimitusjohtaja, Turun seudun puhdistamo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Meri Jyrki, aluejohtaja, YIT </a:t>
            </a:r>
            <a:r>
              <a:rPr lang="fi-FI" sz="1300" b="1" dirty="0" err="1">
                <a:latin typeface="+mn-lt"/>
                <a:ea typeface="Times New Roman" panose="02020603050405020304" pitchFamily="18" charset="0"/>
                <a:cs typeface="Times New Roman" panose="02020603050405020304" pitchFamily="18" charset="0"/>
              </a:rPr>
              <a:t>Housing</a:t>
            </a:r>
            <a:r>
              <a:rPr lang="fi-FI" sz="1300" b="1" dirty="0">
                <a:effectLst/>
                <a:latin typeface="+mn-lt"/>
                <a:ea typeface="Times New Roman" panose="02020603050405020304" pitchFamily="18" charset="0"/>
                <a:cs typeface="Times New Roman" panose="02020603050405020304" pitchFamily="18" charset="0"/>
              </a:rPr>
              <a:t>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Merla Tommi, toimitusjohtaja, FinaMer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Moilanen Jyrki, toimitusjohtaja, Yrityssalo Oy, Salo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Calibri" panose="020F0502020204030204" pitchFamily="34" charset="0"/>
              </a:rPr>
              <a:t>Nyfors Matti, toimitusjohtaja, Munax Oy, Laitila</a:t>
            </a: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Pajula Mikko, aluejohtaja, Canon Business Center Turku,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Palander Vesa, elinvoimajohtaja, Turun kaupunki,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Palenius Tom, toimitusjohtaja, Business Turku,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Pentti Anne, KTM, tietokirjailija, Fandonia Oy, Merimasku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Rouvali Mari, Consultant, Catella Property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Ruohola Jarkko, hallituksen puheenjohtaja, Asianajotoimisto Edelle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Ruohonen Pasi, toimitusjohtaja, Siivouspalvelu Kota Oy, Turku</a:t>
            </a:r>
            <a:br>
              <a:rPr lang="fi-FI" sz="1300" dirty="0">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Salama Antero, hallituksen puheenjohtaja, Rakennus-Salama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Salmi Sirpa, toimitusjohtaja, KAAWA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Savo Aapo, toimitusjohtaja, Hunajayhtymä Oy, Kojonkulma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Calibri" panose="020F0502020204030204" pitchFamily="34" charset="0"/>
              </a:rPr>
              <a:t>Savo Veli-Matti, strategiakonsultti ja johdon valmentaja, wesavo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Säteri Taru, puheenjohtaja, Turun Eläinsuojeluyhdistys - Åbo Djurskyddsförening ry,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Tolppanen Timo, kunnanjohtaja, Oripään kunta, Oripää</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Torvinen Katariina, toimitusjohtaja, Ukipolis Oy, Uusikaupunki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Calibri" panose="020F0502020204030204" pitchFamily="34" charset="0"/>
              </a:rPr>
              <a:t>Vehviläinen Lasse, toimitusjohtaja, OP Vakka-Auranmaa, Aura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Vuorinen Tomi, CEO, MPA Group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Yhteysjäsen</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Kalliokoski Okku, vs. elinkeino- työvoima- ja osaaminen vastuualueen johtaja, Varsinais-Suomen ELY-keskus,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Nuorkauppakamarijäsenet</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Wallin Marjut, talousasiantuntija, asiakas- ja palveluneuvoja (JCI Auranmaa)</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Häkkinen Sini, ylitarkastaja (JCI Turku)</a:t>
            </a:r>
            <a:br>
              <a:rPr lang="fi-FI" sz="1800" dirty="0">
                <a:effectLst/>
                <a:latin typeface="CG Times"/>
                <a:ea typeface="Times New Roman" panose="02020603050405020304" pitchFamily="18" charset="0"/>
                <a:cs typeface="Times New Roman" panose="02020603050405020304" pitchFamily="18" charset="0"/>
              </a:rPr>
            </a:br>
            <a:br>
              <a:rPr lang="fi-FI" sz="1400" b="1" dirty="0">
                <a:effectLst/>
                <a:latin typeface="Century Gothic" panose="020B0502020202020204" pitchFamily="34" charset="0"/>
                <a:ea typeface="Times New Roman" panose="02020603050405020304" pitchFamily="18" charset="0"/>
                <a:cs typeface="Times New Roman" panose="02020603050405020304" pitchFamily="18" charset="0"/>
              </a:rPr>
            </a:br>
            <a:br>
              <a:rPr lang="fi-FI" sz="1400" dirty="0">
                <a:effectLst/>
                <a:latin typeface="CG Times"/>
                <a:ea typeface="Times New Roman" panose="02020603050405020304" pitchFamily="18" charset="0"/>
                <a:cs typeface="Times New Roman" panose="02020603050405020304" pitchFamily="18" charset="0"/>
              </a:rPr>
            </a:br>
            <a:endParaRPr lang="fi-FI" sz="1400" dirty="0"/>
          </a:p>
        </p:txBody>
      </p:sp>
    </p:spTree>
    <p:extLst>
      <p:ext uri="{BB962C8B-B14F-4D97-AF65-F5344CB8AC3E}">
        <p14:creationId xmlns:p14="http://schemas.microsoft.com/office/powerpoint/2010/main" val="195197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40FEE-F899-88CD-B823-E2C2BF5A5D06}"/>
              </a:ext>
            </a:extLst>
          </p:cNvPr>
          <p:cNvSpPr>
            <a:spLocks noGrp="1"/>
          </p:cNvSpPr>
          <p:nvPr>
            <p:ph type="title"/>
          </p:nvPr>
        </p:nvSpPr>
        <p:spPr>
          <a:xfrm>
            <a:off x="1627909" y="0"/>
            <a:ext cx="10721109" cy="6857999"/>
          </a:xfrm>
        </p:spPr>
        <p:txBody>
          <a:bodyPr numCol="2">
            <a:noAutofit/>
          </a:bodyPr>
          <a:lstStyle/>
          <a:p>
            <a:pPr>
              <a:lnSpc>
                <a:spcPct val="100000"/>
              </a:lnSpc>
            </a:pPr>
            <a:br>
              <a:rPr lang="fi-FI" sz="1000" b="1" dirty="0">
                <a:effectLst/>
                <a:latin typeface="Century Gothic" panose="020B0502020202020204" pitchFamily="34" charset="0"/>
                <a:ea typeface="Times New Roman" panose="02020603050405020304" pitchFamily="18" charset="0"/>
                <a:cs typeface="Times New Roman" panose="02020603050405020304" pitchFamily="18" charset="0"/>
              </a:rPr>
            </a:br>
            <a:br>
              <a:rPr lang="fi-FI" sz="1000" b="1" dirty="0">
                <a:effectLst/>
                <a:latin typeface="Century Gothic" panose="020B0502020202020204" pitchFamily="34" charset="0"/>
                <a:ea typeface="Times New Roman" panose="02020603050405020304" pitchFamily="18" charset="0"/>
                <a:cs typeface="Times New Roman" panose="02020603050405020304" pitchFamily="18" charset="0"/>
              </a:rPr>
            </a:br>
            <a:r>
              <a:rPr lang="fi-FI" sz="1800" b="1" dirty="0">
                <a:effectLst/>
                <a:latin typeface="Century Gothic" panose="020B0502020202020204" pitchFamily="34" charset="0"/>
                <a:ea typeface="Times New Roman" panose="02020603050405020304" pitchFamily="18" charset="0"/>
                <a:cs typeface="Times New Roman" panose="02020603050405020304" pitchFamily="18" charset="0"/>
              </a:rPr>
              <a:t>HYVINVOINTI- JA TERVEYSALAN VALIOKUNTA</a:t>
            </a:r>
            <a:br>
              <a:rPr lang="fi-FI" sz="1200" dirty="0">
                <a:effectLst/>
                <a:latin typeface="CG Times"/>
                <a:ea typeface="Times New Roman" panose="02020603050405020304" pitchFamily="18" charset="0"/>
                <a:cs typeface="Times New Roman" panose="02020603050405020304" pitchFamily="18" charset="0"/>
              </a:rPr>
            </a:br>
            <a:r>
              <a:rPr lang="fi-FI" sz="1200" b="1" dirty="0">
                <a:effectLst/>
                <a:latin typeface="Century Gothic" panose="020B0502020202020204" pitchFamily="34" charset="0"/>
                <a:ea typeface="Times New Roman" panose="02020603050405020304" pitchFamily="18" charset="0"/>
                <a:cs typeface="Times New Roman" panose="02020603050405020304" pitchFamily="18" charset="0"/>
              </a:rPr>
              <a:t> </a:t>
            </a:r>
            <a:br>
              <a:rPr lang="fi-FI" sz="1400" dirty="0">
                <a:effectLst/>
                <a:latin typeface="CG Times"/>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PJ </a:t>
            </a:r>
            <a:r>
              <a:rPr lang="fi-FI" sz="1200" dirty="0">
                <a:effectLst/>
                <a:latin typeface="+mn-lt"/>
                <a:ea typeface="Times New Roman" panose="02020603050405020304" pitchFamily="18" charset="0"/>
                <a:cs typeface="Times New Roman" panose="02020603050405020304" pitchFamily="18" charset="0"/>
              </a:rPr>
              <a:t>Gustafsson Tomi, liiketoimintajohtaja, Terveystalo Turun seutu, Tku</a:t>
            </a:r>
            <a:br>
              <a:rPr lang="fi-FI" sz="1200" dirty="0">
                <a:effectLst/>
                <a:latin typeface="+mn-lt"/>
                <a:ea typeface="Times New Roman" panose="02020603050405020304" pitchFamily="18" charset="0"/>
                <a:cs typeface="Times New Roman" panose="02020603050405020304" pitchFamily="18" charset="0"/>
              </a:rPr>
            </a:br>
            <a:r>
              <a:rPr lang="fi-FI" sz="1200" dirty="0">
                <a:latin typeface="+mn-lt"/>
                <a:ea typeface="Times New Roman" panose="02020603050405020304" pitchFamily="18" charset="0"/>
                <a:cs typeface="Times New Roman" panose="02020603050405020304" pitchFamily="18" charset="0"/>
              </a:rPr>
              <a:t>VPJ </a:t>
            </a:r>
            <a:r>
              <a:rPr lang="fi-FI" sz="1200" dirty="0">
                <a:effectLst/>
                <a:latin typeface="+mn-lt"/>
                <a:ea typeface="Times New Roman" panose="02020603050405020304" pitchFamily="18" charset="0"/>
                <a:cs typeface="Times New Roman" panose="02020603050405020304" pitchFamily="18" charset="0"/>
              </a:rPr>
              <a:t>Viitanen Ville, toimitusjohtaja, Lounais-Suomen Syöpäyhdistys r.y.,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Ahonen Aki, aluejohtaja, Pihlajalinna Turku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Antila Ilari, toimitusjohtaja, Uniogen Oy, Turku</a:t>
            </a:r>
            <a:br>
              <a:rPr lang="fi-FI" sz="1200" dirty="0">
                <a:effectLst/>
                <a:latin typeface="+mn-lt"/>
                <a:ea typeface="Times New Roman" panose="02020603050405020304" pitchFamily="18" charset="0"/>
                <a:cs typeface="Times New Roman" panose="02020603050405020304" pitchFamily="18" charset="0"/>
              </a:rPr>
            </a:br>
            <a:r>
              <a:rPr lang="en-US" sz="1200" dirty="0" err="1">
                <a:effectLst/>
                <a:latin typeface="+mn-lt"/>
                <a:ea typeface="Times New Roman" panose="02020603050405020304" pitchFamily="18" charset="0"/>
                <a:cs typeface="Times New Roman" panose="02020603050405020304" pitchFamily="18" charset="0"/>
              </a:rPr>
              <a:t>Blomster</a:t>
            </a:r>
            <a:r>
              <a:rPr lang="en-US" sz="1200" dirty="0">
                <a:effectLst/>
                <a:latin typeface="+mn-lt"/>
                <a:ea typeface="Times New Roman" panose="02020603050405020304" pitchFamily="18" charset="0"/>
                <a:cs typeface="Times New Roman" panose="02020603050405020304" pitchFamily="18" charset="0"/>
              </a:rPr>
              <a:t> Juuso, CEO, Precordior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Gröndahl Tiiamari, johtava proviisori, Länsikeskuksen apteekki,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Hajdini Gazmend, toimitusjohtaja, Hammaslaboratorio GeciLab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Hellsten Kristiina, FT, liikkeenjohdon konsultti, Kvaliteekki, Turku</a:t>
            </a:r>
            <a:br>
              <a:rPr lang="fi-FI" sz="1200" dirty="0">
                <a:effectLst/>
                <a:latin typeface="+mn-lt"/>
                <a:ea typeface="Times New Roman" panose="02020603050405020304" pitchFamily="18" charset="0"/>
                <a:cs typeface="Times New Roman" panose="02020603050405020304" pitchFamily="18" charset="0"/>
              </a:rPr>
            </a:br>
            <a:r>
              <a:rPr lang="fi-FI" sz="1200" b="1" dirty="0">
                <a:effectLst/>
                <a:latin typeface="+mn-lt"/>
                <a:ea typeface="Times New Roman" panose="02020603050405020304" pitchFamily="18" charset="0"/>
                <a:cs typeface="Times New Roman" panose="02020603050405020304" pitchFamily="18" charset="0"/>
              </a:rPr>
              <a:t>Holm Anu, sairaalafyysikko, Recuror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Huovinen Nanette, toiminnanjohtaja, Varsinais-Suomen Sydänpiiri ry,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Iiskala Paulina, toimitusjohtaja, Laitilan Terveyskoti Oy, Laitila</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Isotalo Anne, koulutusjohtaja, Turun ammattikorkeakoulu,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Kaartovuori Birgit, talousvastaava, Liikehäiriösairauksien liitto ry,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Karlsson Susanne, toimitusjohtaja, Parkinmäen Palvelutalo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Calibri" panose="020F0502020204030204" pitchFamily="34" charset="0"/>
              </a:rPr>
              <a:t>Kero Markku, erikoislääkäri, Addiktum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Ketonen Jussi, toiminnanjohtaja, Perhekuntoutuskeskus Lauste ry, Tku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Kossila Pauli, HLL, toimitusjohtaja, AAA - Aboadent oy, Turku</a:t>
            </a:r>
            <a:br>
              <a:rPr lang="fi-FI" sz="1200" dirty="0">
                <a:effectLst/>
                <a:latin typeface="+mn-lt"/>
                <a:ea typeface="Times New Roman" panose="02020603050405020304" pitchFamily="18" charset="0"/>
                <a:cs typeface="Times New Roman" panose="02020603050405020304" pitchFamily="18" charset="0"/>
              </a:rPr>
            </a:br>
            <a:r>
              <a:rPr lang="fi-FI" sz="1200" dirty="0">
                <a:latin typeface="+mn-lt"/>
                <a:ea typeface="Times New Roman" panose="02020603050405020304" pitchFamily="18" charset="0"/>
                <a:cs typeface="Times New Roman" panose="02020603050405020304" pitchFamily="18" charset="0"/>
              </a:rPr>
              <a:t>Laaksonen Jaana, yksikönjohtaja, Mehiläinen NEO -yksikkö Turku, Tku</a:t>
            </a:r>
            <a:br>
              <a:rPr lang="fi-FI" sz="1200" dirty="0">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Laaksonen Liisa, toimitusjohtaja, IloMieli Oy, Turku</a:t>
            </a:r>
            <a:br>
              <a:rPr lang="fi-FI" sz="1200" dirty="0">
                <a:effectLst/>
                <a:latin typeface="+mn-lt"/>
                <a:ea typeface="Times New Roman" panose="02020603050405020304" pitchFamily="18" charset="0"/>
                <a:cs typeface="Times New Roman" panose="02020603050405020304" pitchFamily="18" charset="0"/>
              </a:rPr>
            </a:br>
            <a:r>
              <a:rPr lang="fi-FI" sz="1200" b="1" dirty="0">
                <a:effectLst/>
                <a:latin typeface="+mn-lt"/>
                <a:ea typeface="Times New Roman" panose="02020603050405020304" pitchFamily="18" charset="0"/>
                <a:cs typeface="Times New Roman" panose="02020603050405020304" pitchFamily="18" charset="0"/>
              </a:rPr>
              <a:t>Lahtiranta Janne, asiakkuusvastaava, hyvinvointi, Business Turku, Tku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Laine Tarja, toimitusjohtaja, Myllykoti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Liikkanen Heidi, toimitusjohtaja, Mediq Suomi Oy, Espoo</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Lintuaho Kari, toiminnanjohtaja, Lastensuojelupalvelut Omppu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Luukkonen Katri, hammaslääkäri, hall. pj., Katri Luukkonen Oy / Hammaslääkäriasema Clinident, Turku</a:t>
            </a:r>
            <a:br>
              <a:rPr lang="fi-FI" sz="1200" dirty="0">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Läärä Jukka, kehittämispäällikkö, Lounais-Suomen Liikunta ja Urheilu ry, LiikU, Turku</a:t>
            </a:r>
            <a:br>
              <a:rPr lang="fi-FI" sz="1200" dirty="0">
                <a:effectLst/>
                <a:latin typeface="+mn-lt"/>
                <a:ea typeface="Times New Roman" panose="02020603050405020304" pitchFamily="18" charset="0"/>
                <a:cs typeface="Times New Roman" panose="02020603050405020304" pitchFamily="18" charset="0"/>
              </a:rPr>
            </a:br>
            <a:br>
              <a:rPr lang="fi-FI" sz="1200" dirty="0">
                <a:effectLst/>
                <a:latin typeface="+mn-lt"/>
                <a:ea typeface="Times New Roman" panose="02020603050405020304" pitchFamily="18" charset="0"/>
                <a:cs typeface="Times New Roman" panose="02020603050405020304" pitchFamily="18" charset="0"/>
              </a:rPr>
            </a:br>
            <a:br>
              <a:rPr lang="fi-FI" sz="1200" dirty="0">
                <a:effectLst/>
                <a:latin typeface="+mn-lt"/>
                <a:ea typeface="Times New Roman" panose="02020603050405020304" pitchFamily="18" charset="0"/>
                <a:cs typeface="Times New Roman" panose="02020603050405020304" pitchFamily="18" charset="0"/>
              </a:rPr>
            </a:br>
            <a:br>
              <a:rPr lang="fi-FI" sz="1200" dirty="0">
                <a:latin typeface="+mn-lt"/>
                <a:ea typeface="Times New Roman" panose="02020603050405020304" pitchFamily="18" charset="0"/>
                <a:cs typeface="Times New Roman" panose="02020603050405020304" pitchFamily="18" charset="0"/>
              </a:rPr>
            </a:br>
            <a:br>
              <a:rPr lang="fi-FI" sz="1200" dirty="0">
                <a:latin typeface="+mn-lt"/>
                <a:ea typeface="Times New Roman" panose="02020603050405020304" pitchFamily="18" charset="0"/>
                <a:cs typeface="Times New Roman" panose="02020603050405020304" pitchFamily="18" charset="0"/>
              </a:rPr>
            </a:br>
            <a:br>
              <a:rPr lang="fi-FI" sz="1200" dirty="0">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Mannila Kalle-Pekka, toiminnanjohtaja, SPR Varsinais-Suomen piiri, Tku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Mikkola Sasu, toimitusjohtaja, Varsinais-Suomen sosiaalipalvelut Oy, Piikkiö</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Mäki Kirsi-Marja, toimitusjohtaja, Trilog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Ojala Birgitta, kuntoutuspäällikkö, Sunborn Saga Oy / Kuntoutuskeskus Ruissalo, Turku</a:t>
            </a:r>
            <a:br>
              <a:rPr lang="fi-FI" sz="1200" dirty="0">
                <a:effectLst/>
                <a:latin typeface="+mn-lt"/>
                <a:ea typeface="Times New Roman" panose="02020603050405020304" pitchFamily="18" charset="0"/>
                <a:cs typeface="Times New Roman" panose="02020603050405020304" pitchFamily="18" charset="0"/>
              </a:rPr>
            </a:br>
            <a:r>
              <a:rPr lang="fi-FI" sz="1200" b="1" dirty="0">
                <a:effectLst/>
                <a:latin typeface="+mn-lt"/>
                <a:ea typeface="Times New Roman" panose="02020603050405020304" pitchFamily="18" charset="0"/>
                <a:cs typeface="Times New Roman" panose="02020603050405020304" pitchFamily="18" charset="0"/>
              </a:rPr>
              <a:t>Pekki Anu, toimitusjohtaja, Finla Työterveys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Puhakka Antti, toimitusjohtaja, Suomen Neurolaboratorio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Pyykkö Mika, toiminnanjohtaja, Aivoliitto ry,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Pärkkä Päivi, </a:t>
            </a:r>
            <a:r>
              <a:rPr lang="fi-FI" sz="1200" dirty="0">
                <a:effectLst/>
                <a:latin typeface="+mn-lt"/>
                <a:ea typeface="Times New Roman" panose="02020603050405020304" pitchFamily="18" charset="0"/>
                <a:cs typeface="Calibri" panose="020F0502020204030204" pitchFamily="34" charset="0"/>
              </a:rPr>
              <a:t>työkykyjohtamisen kehittämispäällikkö</a:t>
            </a:r>
            <a:r>
              <a:rPr lang="fi-FI" sz="1200" dirty="0">
                <a:effectLst/>
                <a:latin typeface="+mn-lt"/>
                <a:ea typeface="Times New Roman" panose="02020603050405020304" pitchFamily="18" charset="0"/>
                <a:cs typeface="Times New Roman" panose="02020603050405020304" pitchFamily="18" charset="0"/>
              </a:rPr>
              <a:t>, Keskinäinen Työeläkevakuutusyhtiö ELO,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Rehmonen Elina, toimitusjohtaja, UpWeGo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Calibri" panose="020F0502020204030204" pitchFamily="34" charset="0"/>
              </a:rPr>
              <a:t>Ruhtinas Mikko, myyntipäällikkö, KiiltoClean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Rytsä Päivi, Partner, Nuorten ohjaus- ja koulutuspalvelut Nuohko </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(Rytsä Group Oy), Raisio</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Taskinen Tuire, yksikönjohtaja, Lääkärikeskus Aava Oy, Turku</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Vanharanta Tanja, toimitusjohtaja, Sosiaalipalvelusäätiö Ote sr., Naantali</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Wikman-Heinonen Hanna, toimitusjohtaja, KT-Keskus Arvo </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(Kognitiivinen käyttäytymisterapiakeskus Arvo Oy), Turku</a:t>
            </a:r>
            <a:br>
              <a:rPr lang="fi-FI" sz="1200" dirty="0">
                <a:effectLst/>
                <a:latin typeface="+mn-lt"/>
                <a:ea typeface="Times New Roman" panose="02020603050405020304" pitchFamily="18" charset="0"/>
                <a:cs typeface="Times New Roman" panose="02020603050405020304" pitchFamily="18" charset="0"/>
              </a:rPr>
            </a:br>
            <a:r>
              <a:rPr lang="fi-FI" sz="1200" b="1" dirty="0">
                <a:effectLst/>
                <a:latin typeface="+mn-lt"/>
                <a:ea typeface="Times New Roman" panose="02020603050405020304" pitchFamily="18" charset="0"/>
                <a:cs typeface="Times New Roman" panose="02020603050405020304" pitchFamily="18" charset="0"/>
              </a:rPr>
              <a:t> </a:t>
            </a:r>
            <a:br>
              <a:rPr lang="fi-FI" sz="1200" dirty="0">
                <a:effectLst/>
                <a:latin typeface="+mn-lt"/>
                <a:ea typeface="Times New Roman" panose="02020603050405020304" pitchFamily="18" charset="0"/>
                <a:cs typeface="Times New Roman" panose="02020603050405020304" pitchFamily="18" charset="0"/>
              </a:rPr>
            </a:br>
            <a:r>
              <a:rPr lang="fi-FI" sz="1200" b="1" dirty="0">
                <a:effectLst/>
                <a:latin typeface="+mn-lt"/>
                <a:ea typeface="Times New Roman" panose="02020603050405020304" pitchFamily="18" charset="0"/>
                <a:cs typeface="Times New Roman" panose="02020603050405020304" pitchFamily="18" charset="0"/>
              </a:rPr>
              <a:t>Yhteysjäsen</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Tarr Tiina, koulutuspäällikkö, Turun ammatti-instituutti, Turku</a:t>
            </a:r>
            <a:br>
              <a:rPr lang="fi-FI" sz="1200" dirty="0">
                <a:effectLst/>
                <a:latin typeface="+mn-lt"/>
                <a:ea typeface="Times New Roman" panose="02020603050405020304" pitchFamily="18" charset="0"/>
                <a:cs typeface="Times New Roman" panose="02020603050405020304" pitchFamily="18" charset="0"/>
              </a:rPr>
            </a:br>
            <a:r>
              <a:rPr lang="fi-FI" sz="1200" b="1" dirty="0">
                <a:effectLst/>
                <a:latin typeface="+mn-lt"/>
                <a:ea typeface="Times New Roman" panose="02020603050405020304" pitchFamily="18" charset="0"/>
                <a:cs typeface="Times New Roman" panose="02020603050405020304" pitchFamily="18" charset="0"/>
              </a:rPr>
              <a:t> </a:t>
            </a:r>
            <a:br>
              <a:rPr lang="fi-FI" sz="1200" dirty="0">
                <a:effectLst/>
                <a:latin typeface="+mn-lt"/>
                <a:ea typeface="Times New Roman" panose="02020603050405020304" pitchFamily="18" charset="0"/>
                <a:cs typeface="Times New Roman" panose="02020603050405020304" pitchFamily="18" charset="0"/>
              </a:rPr>
            </a:br>
            <a:r>
              <a:rPr lang="fi-FI" sz="1200" b="1" dirty="0">
                <a:effectLst/>
                <a:latin typeface="+mn-lt"/>
                <a:ea typeface="Times New Roman" panose="02020603050405020304" pitchFamily="18" charset="0"/>
                <a:cs typeface="Times New Roman" panose="02020603050405020304" pitchFamily="18" charset="0"/>
              </a:rPr>
              <a:t>Nuorkauppakamarijäsenet</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Riissanen Roni, operatiivinen johtaja (JCI Airisto)</a:t>
            </a:r>
            <a:br>
              <a:rPr lang="fi-FI" sz="1200" dirty="0">
                <a:effectLst/>
                <a:latin typeface="+mn-lt"/>
                <a:ea typeface="Times New Roman" panose="02020603050405020304" pitchFamily="18" charset="0"/>
                <a:cs typeface="Times New Roman" panose="02020603050405020304" pitchFamily="18" charset="0"/>
              </a:rPr>
            </a:br>
            <a:r>
              <a:rPr lang="fi-FI" sz="1200" dirty="0">
                <a:effectLst/>
                <a:latin typeface="+mn-lt"/>
                <a:ea typeface="Times New Roman" panose="02020603050405020304" pitchFamily="18" charset="0"/>
                <a:cs typeface="Times New Roman" panose="02020603050405020304" pitchFamily="18" charset="0"/>
              </a:rPr>
              <a:t>Tuomisto Petra Anitta, hankeasiantuntija, Turun ammattikorkeakoulu Oy, Turku (JCI Aurajoki)</a:t>
            </a:r>
            <a:br>
              <a:rPr lang="fi-FI" sz="1200" dirty="0">
                <a:effectLst/>
                <a:latin typeface="CG Times"/>
                <a:ea typeface="Times New Roman" panose="02020603050405020304" pitchFamily="18" charset="0"/>
                <a:cs typeface="Times New Roman" panose="02020603050405020304" pitchFamily="18" charset="0"/>
              </a:rPr>
            </a:br>
            <a:endParaRPr lang="fi-FI" sz="1200" dirty="0"/>
          </a:p>
        </p:txBody>
      </p:sp>
      <p:sp>
        <p:nvSpPr>
          <p:cNvPr id="4" name="Dian numeron paikkamerkki 3">
            <a:extLst>
              <a:ext uri="{FF2B5EF4-FFF2-40B4-BE49-F238E27FC236}">
                <a16:creationId xmlns:a16="http://schemas.microsoft.com/office/drawing/2014/main" id="{8C90AE42-FF27-F439-C56D-3478D8EC5E48}"/>
              </a:ext>
            </a:extLst>
          </p:cNvPr>
          <p:cNvSpPr>
            <a:spLocks noGrp="1"/>
          </p:cNvSpPr>
          <p:nvPr>
            <p:ph type="sldNum" sz="quarter" idx="12"/>
          </p:nvPr>
        </p:nvSpPr>
        <p:spPr/>
        <p:txBody>
          <a:bodyPr/>
          <a:lstStyle/>
          <a:p>
            <a:fld id="{960804D1-D1DA-404B-A345-162A4B99A0F1}" type="slidenum">
              <a:rPr lang="fi-FI" smtClean="0"/>
              <a:t>5</a:t>
            </a:fld>
            <a:endParaRPr lang="fi-FI" dirty="0"/>
          </a:p>
        </p:txBody>
      </p:sp>
    </p:spTree>
    <p:extLst>
      <p:ext uri="{BB962C8B-B14F-4D97-AF65-F5344CB8AC3E}">
        <p14:creationId xmlns:p14="http://schemas.microsoft.com/office/powerpoint/2010/main" val="2160529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22BBFB-53E3-53D0-EC4B-184AEDF1A5E2}"/>
              </a:ext>
            </a:extLst>
          </p:cNvPr>
          <p:cNvSpPr>
            <a:spLocks noGrp="1"/>
          </p:cNvSpPr>
          <p:nvPr>
            <p:ph type="title"/>
          </p:nvPr>
        </p:nvSpPr>
        <p:spPr>
          <a:xfrm>
            <a:off x="1193800" y="9237"/>
            <a:ext cx="10591800" cy="6857999"/>
          </a:xfrm>
        </p:spPr>
        <p:txBody>
          <a:bodyPr numCol="2">
            <a:noAutofit/>
          </a:bodyPr>
          <a:lstStyle/>
          <a:p>
            <a:pPr marL="457200">
              <a:lnSpc>
                <a:spcPct val="100000"/>
              </a:lnSpc>
            </a:pPr>
            <a:br>
              <a:rPr lang="fi-FI" sz="1800" b="1" dirty="0">
                <a:effectLst/>
                <a:latin typeface="Century Gothic" panose="020B0502020202020204" pitchFamily="34" charset="0"/>
                <a:ea typeface="Times New Roman" panose="02020603050405020304" pitchFamily="18" charset="0"/>
                <a:cs typeface="Times New Roman" panose="02020603050405020304" pitchFamily="18" charset="0"/>
              </a:rPr>
            </a:br>
            <a:r>
              <a:rPr lang="fi-FI" sz="1800" b="1" dirty="0">
                <a:effectLst/>
                <a:latin typeface="Century Gothic" panose="020B0502020202020204" pitchFamily="34" charset="0"/>
                <a:ea typeface="Times New Roman" panose="02020603050405020304" pitchFamily="18" charset="0"/>
                <a:cs typeface="Times New Roman" panose="02020603050405020304" pitchFamily="18" charset="0"/>
              </a:rPr>
              <a:t>ICT-VALIOKUNTA </a:t>
            </a:r>
            <a:br>
              <a:rPr lang="fi-FI" sz="1100" dirty="0">
                <a:effectLst/>
                <a:latin typeface="CG Times"/>
                <a:ea typeface="Times New Roman" panose="02020603050405020304" pitchFamily="18" charset="0"/>
                <a:cs typeface="Times New Roman" panose="02020603050405020304" pitchFamily="18" charset="0"/>
              </a:rPr>
            </a:br>
            <a:r>
              <a:rPr lang="fi-FI" sz="1200" b="1" dirty="0">
                <a:effectLst/>
                <a:latin typeface="+mn-lt"/>
                <a:ea typeface="Times New Roman" panose="02020603050405020304" pitchFamily="18" charset="0"/>
                <a:cs typeface="Times New Roman" panose="02020603050405020304" pitchFamily="18" charset="0"/>
              </a:rPr>
              <a:t> </a:t>
            </a:r>
            <a:br>
              <a:rPr lang="fi-FI" sz="1200" b="1"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PJ </a:t>
            </a:r>
            <a:r>
              <a:rPr lang="fi-FI" sz="1300" dirty="0">
                <a:effectLst/>
                <a:latin typeface="+mn-lt"/>
                <a:ea typeface="Times New Roman" panose="02020603050405020304" pitchFamily="18" charset="0"/>
              </a:rPr>
              <a:t>Syväjärvi Petri</a:t>
            </a:r>
            <a:r>
              <a:rPr lang="fi-FI" sz="1300" dirty="0">
                <a:effectLst/>
                <a:latin typeface="+mn-lt"/>
                <a:ea typeface="Times New Roman" panose="02020603050405020304" pitchFamily="18" charset="0"/>
                <a:cs typeface="Calibri" panose="020F0502020204030204" pitchFamily="34" charset="0"/>
              </a:rPr>
              <a:t>, toimitusjohtaja</a:t>
            </a:r>
            <a:r>
              <a:rPr lang="fi-FI" sz="1300" dirty="0">
                <a:effectLst/>
                <a:latin typeface="+mn-lt"/>
                <a:ea typeface="Times New Roman" panose="02020603050405020304" pitchFamily="18" charset="0"/>
              </a:rPr>
              <a:t>, Lounea Yritysratkaisut Oy, Salo</a:t>
            </a:r>
            <a:br>
              <a:rPr lang="fi-FI" sz="1300" dirty="0">
                <a:effectLst/>
                <a:latin typeface="+mn-lt"/>
                <a:ea typeface="Times New Roman" panose="02020603050405020304" pitchFamily="18" charset="0"/>
              </a:rPr>
            </a:br>
            <a:r>
              <a:rPr lang="fi-FI" sz="1300" dirty="0">
                <a:effectLst/>
                <a:latin typeface="+mn-lt"/>
                <a:ea typeface="Times New Roman" panose="02020603050405020304" pitchFamily="18" charset="0"/>
              </a:rPr>
              <a:t>VPJ</a:t>
            </a:r>
            <a:r>
              <a:rPr lang="fi-FI" sz="1300" b="1" dirty="0">
                <a:effectLst/>
                <a:latin typeface="+mn-lt"/>
                <a:ea typeface="Times New Roman" panose="02020603050405020304" pitchFamily="18" charset="0"/>
              </a:rPr>
              <a:t> </a:t>
            </a:r>
            <a:r>
              <a:rPr lang="en-US" sz="1300" dirty="0" err="1">
                <a:effectLst/>
                <a:latin typeface="+mn-lt"/>
                <a:ea typeface="Times New Roman" panose="02020603050405020304" pitchFamily="18" charset="0"/>
              </a:rPr>
              <a:t>Suvanto</a:t>
            </a:r>
            <a:r>
              <a:rPr lang="en-US" sz="1300" dirty="0">
                <a:effectLst/>
                <a:latin typeface="+mn-lt"/>
                <a:ea typeface="Times New Roman" panose="02020603050405020304" pitchFamily="18" charset="0"/>
              </a:rPr>
              <a:t> Ville, Head of Sales, Gofore Oyj, Turku</a:t>
            </a:r>
            <a:br>
              <a:rPr lang="fi-FI" sz="1300" dirty="0">
                <a:effectLst/>
                <a:latin typeface="+mn-lt"/>
                <a:ea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Eerola Perttu, CFO, Unikie Oy, Turku</a:t>
            </a:r>
            <a:br>
              <a:rPr lang="fi-FI" sz="1300" dirty="0">
                <a:effectLst/>
                <a:latin typeface="+mn-lt"/>
                <a:ea typeface="Times New Roman" panose="02020603050405020304" pitchFamily="18" charset="0"/>
                <a:cs typeface="Times New Roman" panose="02020603050405020304" pitchFamily="18" charset="0"/>
              </a:rPr>
            </a:br>
            <a:r>
              <a:rPr lang="en-US" sz="1300" b="1" dirty="0">
                <a:effectLst/>
                <a:latin typeface="+mn-lt"/>
                <a:ea typeface="Times New Roman" panose="02020603050405020304" pitchFamily="18" charset="0"/>
              </a:rPr>
              <a:t>Hoikkala Petrus, Team Manager, Business Controlling, Elomatic Oy</a:t>
            </a:r>
            <a:br>
              <a:rPr lang="fi-FI" sz="1300" dirty="0">
                <a:effectLst/>
                <a:latin typeface="+mn-lt"/>
                <a:ea typeface="Times New Roman" panose="02020603050405020304" pitchFamily="18" charset="0"/>
              </a:rPr>
            </a:br>
            <a:r>
              <a:rPr lang="fi-FI" sz="1300" dirty="0">
                <a:effectLst/>
                <a:latin typeface="+mn-lt"/>
                <a:ea typeface="Times New Roman" panose="02020603050405020304" pitchFamily="18" charset="0"/>
              </a:rPr>
              <a:t>Huttunen Timo, asiakkuuspäällikkö, TechTurku, Business Turku, Turku</a:t>
            </a:r>
            <a:br>
              <a:rPr lang="fi-FI" sz="1300" dirty="0">
                <a:effectLst/>
                <a:latin typeface="+mn-lt"/>
                <a:ea typeface="Times New Roman" panose="02020603050405020304" pitchFamily="18" charset="0"/>
              </a:rPr>
            </a:br>
            <a:r>
              <a:rPr lang="en-US" sz="1300" dirty="0">
                <a:effectLst/>
                <a:latin typeface="+mn-lt"/>
                <a:ea typeface="Times New Roman" panose="02020603050405020304" pitchFamily="18" charset="0"/>
                <a:cs typeface="Calibri" panose="020F0502020204030204" pitchFamily="34" charset="0"/>
              </a:rPr>
              <a:t>Högmander Tommi, TJ, FirstView Digital,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Ketopaikka Anssi, Talent Acquisition Partner, Witted Megacorp Oyj,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Koivisto Tuomas, toimitusjohtaja, Partner, Finvoicer Group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Kontulainen Jukka, toimitusjohtaja, Sensoan Oy, Salo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Arial" panose="020B0604020202020204" pitchFamily="34" charset="0"/>
              </a:rPr>
              <a:t>Korhonen Karri, aluejohtaja, </a:t>
            </a:r>
            <a:r>
              <a:rPr lang="fi-FI" sz="1300" dirty="0">
                <a:effectLst/>
                <a:latin typeface="+mn-lt"/>
                <a:ea typeface="Times New Roman" panose="02020603050405020304" pitchFamily="18" charset="0"/>
              </a:rPr>
              <a:t>Saranen Consulting Oy, Turku</a:t>
            </a:r>
            <a:br>
              <a:rPr lang="fi-FI" sz="1300" dirty="0">
                <a:effectLst/>
                <a:latin typeface="+mn-lt"/>
                <a:ea typeface="Times New Roman" panose="02020603050405020304" pitchFamily="18" charset="0"/>
              </a:rPr>
            </a:br>
            <a:r>
              <a:rPr lang="fi-FI" sz="1300" dirty="0">
                <a:effectLst/>
                <a:latin typeface="+mn-lt"/>
                <a:ea typeface="Times New Roman" panose="02020603050405020304" pitchFamily="18" charset="0"/>
                <a:cs typeface="Calibri" panose="020F0502020204030204" pitchFamily="34" charset="0"/>
              </a:rPr>
              <a:t>Kosmala Sami, liiketoimintajohtaja, Oscar Software Oy, Raisio</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rPr>
              <a:t>Kulmala Jori, </a:t>
            </a:r>
            <a:r>
              <a:rPr lang="en-US" sz="1300" dirty="0">
                <a:effectLst/>
                <a:latin typeface="+mn-lt"/>
                <a:ea typeface="Times New Roman" panose="02020603050405020304" pitchFamily="18" charset="0"/>
                <a:cs typeface="Arial" panose="020B0604020202020204" pitchFamily="34" charset="0"/>
              </a:rPr>
              <a:t>Sales Manager</a:t>
            </a:r>
            <a:r>
              <a:rPr lang="en-US" sz="1300" dirty="0">
                <a:effectLst/>
                <a:latin typeface="+mn-lt"/>
                <a:ea typeface="Times New Roman" panose="02020603050405020304" pitchFamily="18" charset="0"/>
              </a:rPr>
              <a:t>, </a:t>
            </a:r>
            <a:r>
              <a:rPr lang="en-US" sz="1300" dirty="0">
                <a:effectLst/>
                <a:latin typeface="+mn-lt"/>
                <a:ea typeface="Times New Roman" panose="02020603050405020304" pitchFamily="18" charset="0"/>
                <a:cs typeface="Arial" panose="020B0604020202020204" pitchFamily="34" charset="0"/>
              </a:rPr>
              <a:t>Konica Minolta Business Solutions Finland Oy, Turku</a:t>
            </a:r>
            <a:br>
              <a:rPr lang="fi-FI" sz="1300" dirty="0">
                <a:effectLst/>
                <a:latin typeface="+mn-lt"/>
                <a:ea typeface="Times New Roman" panose="02020603050405020304" pitchFamily="18" charset="0"/>
              </a:rPr>
            </a:br>
            <a:r>
              <a:rPr lang="fi-FI" sz="1300" dirty="0">
                <a:effectLst/>
                <a:latin typeface="+mn-lt"/>
                <a:ea typeface="Times New Roman" panose="02020603050405020304" pitchFamily="18" charset="0"/>
                <a:cs typeface="Calibri" panose="020F0502020204030204" pitchFamily="34" charset="0"/>
              </a:rPr>
              <a:t>Kuusisto Anne, yrittäjä, AmiPro Service Oy, Laitila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Calibri" panose="020F0502020204030204" pitchFamily="34" charset="0"/>
              </a:rPr>
              <a:t>Lehto Jukka, Vice President kuluttaja-asiakkaat, aluejohtaja, Länsi-Suomi Elisa Oyj, Turku</a:t>
            </a:r>
            <a:br>
              <a:rPr lang="fi-FI" sz="1300" dirty="0">
                <a:effectLst/>
                <a:latin typeface="+mn-lt"/>
                <a:ea typeface="Calibri" panose="020F0502020204030204" pitchFamily="34" charset="0"/>
              </a:rPr>
            </a:br>
            <a:r>
              <a:rPr lang="en-US" sz="1300" dirty="0">
                <a:effectLst/>
                <a:latin typeface="+mn-lt"/>
                <a:ea typeface="Times New Roman" panose="02020603050405020304" pitchFamily="18" charset="0"/>
                <a:cs typeface="Calibri" panose="020F0502020204030204" pitchFamily="34" charset="0"/>
              </a:rPr>
              <a:t>Malén Elina, COO, </a:t>
            </a:r>
            <a:r>
              <a:rPr lang="en-US" sz="1300" dirty="0">
                <a:effectLst/>
                <a:latin typeface="+mn-lt"/>
                <a:ea typeface="Times New Roman" panose="02020603050405020304" pitchFamily="18" charset="0"/>
                <a:cs typeface="Times New Roman" panose="02020603050405020304" pitchFamily="18" charset="0"/>
              </a:rPr>
              <a:t>Dream </a:t>
            </a:r>
            <a:r>
              <a:rPr lang="en-US" sz="1300">
                <a:effectLst/>
                <a:latin typeface="+mn-lt"/>
                <a:ea typeface="Times New Roman" panose="02020603050405020304" pitchFamily="18" charset="0"/>
                <a:cs typeface="Times New Roman" panose="02020603050405020304" pitchFamily="18" charset="0"/>
              </a:rPr>
              <a:t>Devices</a:t>
            </a:r>
            <a:r>
              <a:rPr lang="en-US" sz="1300">
                <a:latin typeface="+mn-lt"/>
                <a:ea typeface="Times New Roman" panose="02020603050405020304" pitchFamily="18" charset="0"/>
                <a:cs typeface="Times New Roman" panose="02020603050405020304" pitchFamily="18" charset="0"/>
              </a:rPr>
              <a:t> Technologies O</a:t>
            </a:r>
            <a:r>
              <a:rPr lang="en-US" sz="1300" dirty="0">
                <a:latin typeface="+mn-lt"/>
                <a:ea typeface="Times New Roman" panose="02020603050405020304" pitchFamily="18" charset="0"/>
                <a:cs typeface="Times New Roman" panose="02020603050405020304" pitchFamily="18" charset="0"/>
              </a:rPr>
              <a:t>y</a:t>
            </a:r>
            <a:r>
              <a:rPr lang="en-US" sz="1300">
                <a:effectLst/>
                <a:latin typeface="+mn-lt"/>
                <a:ea typeface="Times New Roman" panose="02020603050405020304" pitchFamily="18" charset="0"/>
                <a:cs typeface="Calibri" panose="020F0502020204030204" pitchFamily="34" charset="0"/>
              </a:rPr>
              <a:t>, </a:t>
            </a:r>
            <a:r>
              <a:rPr lang="en-US" sz="1300" dirty="0">
                <a:effectLst/>
                <a:latin typeface="+mn-lt"/>
                <a:ea typeface="Times New Roman" panose="02020603050405020304" pitchFamily="18" charset="0"/>
                <a:cs typeface="Calibri" panose="020F0502020204030204" pitchFamily="34" charset="0"/>
              </a:rPr>
              <a:t>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Merilä Juha, liiketoimintajohtaja, Vakka-Suomen Puhelin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Calibri" panose="020F0502020204030204" pitchFamily="34" charset="0"/>
              </a:rPr>
              <a:t>Nevalainen Jari, toimitusjohtaja, 2M-IT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Nurkkala Rainer, toimitusjohtaja, Elcon Solutions Oy,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Calibri" panose="020F0502020204030204" pitchFamily="34" charset="0"/>
              </a:rPr>
              <a:t>Oksanen Tiia, Public Account Manager, Dell Oy Ab, Nousiainen</a:t>
            </a: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Palonen Juha, toimitusjohtaja, Somic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Pousi Kai, liiketoimintajohtaja, Kuntien Tiera, Turku</a:t>
            </a:r>
            <a:br>
              <a:rPr lang="fi-FI" sz="1300" dirty="0">
                <a:effectLst/>
                <a:latin typeface="+mn-lt"/>
                <a:ea typeface="Times New Roman" panose="02020603050405020304" pitchFamily="18" charset="0"/>
                <a:cs typeface="Times New Roman" panose="02020603050405020304" pitchFamily="18" charset="0"/>
              </a:rPr>
            </a:br>
            <a:r>
              <a:rPr lang="en-US" sz="1300" b="1" dirty="0">
                <a:effectLst/>
                <a:latin typeface="+mn-lt"/>
                <a:ea typeface="Times New Roman" panose="02020603050405020304" pitchFamily="18" charset="0"/>
                <a:cs typeface="Times New Roman" panose="02020603050405020304" pitchFamily="18" charset="0"/>
              </a:rPr>
              <a:t>Rantala Jukka, Partner, Senior Advisor, Cadmatic Oy,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Arial" panose="020B0604020202020204" pitchFamily="34" charset="0"/>
              </a:rPr>
              <a:t>Ringvall Sami, </a:t>
            </a:r>
            <a:r>
              <a:rPr lang="en-US" sz="1300" dirty="0">
                <a:effectLst/>
                <a:latin typeface="+mn-lt"/>
                <a:ea typeface="Times New Roman" panose="02020603050405020304" pitchFamily="18" charset="0"/>
                <a:cs typeface="Times New Roman" panose="02020603050405020304" pitchFamily="18" charset="0"/>
              </a:rPr>
              <a:t>Business Development Manager, Enter SystemSolutions Oy, Turku</a:t>
            </a:r>
            <a:br>
              <a:rPr lang="fi-FI" sz="1300" dirty="0">
                <a:effectLst/>
                <a:latin typeface="+mn-lt"/>
                <a:ea typeface="Times New Roman" panose="02020603050405020304" pitchFamily="18" charset="0"/>
                <a:cs typeface="Times New Roman" panose="02020603050405020304" pitchFamily="18" charset="0"/>
              </a:rPr>
            </a:br>
            <a:r>
              <a:rPr lang="en-US" sz="1300" b="1" dirty="0" err="1">
                <a:effectLst/>
                <a:latin typeface="+mn-lt"/>
                <a:ea typeface="Times New Roman" panose="02020603050405020304" pitchFamily="18" charset="0"/>
                <a:cs typeface="Times New Roman" panose="02020603050405020304" pitchFamily="18" charset="0"/>
              </a:rPr>
              <a:t>Rokkanen</a:t>
            </a:r>
            <a:r>
              <a:rPr lang="en-US" sz="1300" b="1" dirty="0">
                <a:effectLst/>
                <a:latin typeface="+mn-lt"/>
                <a:ea typeface="Times New Roman" panose="02020603050405020304" pitchFamily="18" charset="0"/>
                <a:cs typeface="Times New Roman" panose="02020603050405020304" pitchFamily="18" charset="0"/>
              </a:rPr>
              <a:t> Juha, CEO, Owner, Rocterim Oy,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Saari Jaakko, Head of Client Operations, Intelligent Solutions, Digia Finland Oy, Turku</a:t>
            </a:r>
            <a:br>
              <a:rPr lang="fi-FI" sz="1300" dirty="0">
                <a:effectLst/>
                <a:latin typeface="+mn-lt"/>
                <a:ea typeface="Times New Roman" panose="02020603050405020304" pitchFamily="18" charset="0"/>
                <a:cs typeface="Times New Roman" panose="02020603050405020304" pitchFamily="18" charset="0"/>
              </a:rPr>
            </a:br>
            <a:r>
              <a:rPr lang="en-US" sz="1300" dirty="0" err="1">
                <a:effectLst/>
                <a:latin typeface="+mn-lt"/>
                <a:ea typeface="Times New Roman" panose="02020603050405020304" pitchFamily="18" charset="0"/>
                <a:cs typeface="Times New Roman" panose="02020603050405020304" pitchFamily="18" charset="0"/>
              </a:rPr>
              <a:t>Satama</a:t>
            </a:r>
            <a:r>
              <a:rPr lang="en-US" sz="1300" dirty="0">
                <a:effectLst/>
                <a:latin typeface="+mn-lt"/>
                <a:ea typeface="Times New Roman" panose="02020603050405020304" pitchFamily="18" charset="0"/>
                <a:cs typeface="Times New Roman" panose="02020603050405020304" pitchFamily="18" charset="0"/>
              </a:rPr>
              <a:t> Jorma, </a:t>
            </a:r>
            <a:r>
              <a:rPr lang="en-US" sz="1300" dirty="0" err="1">
                <a:effectLst/>
                <a:latin typeface="+mn-lt"/>
                <a:ea typeface="Times New Roman" panose="02020603050405020304" pitchFamily="18" charset="0"/>
                <a:cs typeface="Times New Roman" panose="02020603050405020304" pitchFamily="18" charset="0"/>
              </a:rPr>
              <a:t>toimitusjohtaja</a:t>
            </a:r>
            <a:r>
              <a:rPr lang="en-US" sz="1300" dirty="0">
                <a:effectLst/>
                <a:latin typeface="+mn-lt"/>
                <a:ea typeface="Times New Roman" panose="02020603050405020304" pitchFamily="18" charset="0"/>
                <a:cs typeface="Times New Roman" panose="02020603050405020304" pitchFamily="18" charset="0"/>
              </a:rPr>
              <a:t>,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Sireeni-Seirala Sari, Sales Director, Business Applications and Software, Fujitsu Finland Oy, Turku</a:t>
            </a:r>
            <a:br>
              <a:rPr lang="fi-FI" sz="1300" dirty="0">
                <a:effectLst/>
                <a:latin typeface="+mn-lt"/>
                <a:ea typeface="Times New Roman" panose="02020603050405020304" pitchFamily="18" charset="0"/>
                <a:cs typeface="Times New Roman" panose="02020603050405020304" pitchFamily="18" charset="0"/>
              </a:rPr>
            </a:br>
            <a:r>
              <a:rPr lang="en-US" sz="1300" dirty="0" err="1">
                <a:effectLst/>
                <a:latin typeface="+mn-lt"/>
                <a:ea typeface="Times New Roman" panose="02020603050405020304" pitchFamily="18" charset="0"/>
                <a:cs typeface="Times New Roman" panose="02020603050405020304" pitchFamily="18" charset="0"/>
              </a:rPr>
              <a:t>Sorvali</a:t>
            </a:r>
            <a:r>
              <a:rPr lang="en-US" sz="1300" dirty="0">
                <a:effectLst/>
                <a:latin typeface="+mn-lt"/>
                <a:ea typeface="Times New Roman" panose="02020603050405020304" pitchFamily="18" charset="0"/>
                <a:cs typeface="Times New Roman" panose="02020603050405020304" pitchFamily="18" charset="0"/>
              </a:rPr>
              <a:t> Terhi, </a:t>
            </a:r>
            <a:r>
              <a:rPr lang="en-US" sz="1300" dirty="0" err="1">
                <a:effectLst/>
                <a:latin typeface="+mn-lt"/>
                <a:ea typeface="Times New Roman" panose="02020603050405020304" pitchFamily="18" charset="0"/>
                <a:cs typeface="Times New Roman" panose="02020603050405020304" pitchFamily="18" charset="0"/>
              </a:rPr>
              <a:t>toimitusjohtaja</a:t>
            </a:r>
            <a:r>
              <a:rPr lang="en-US" sz="1300" dirty="0">
                <a:effectLst/>
                <a:latin typeface="+mn-lt"/>
                <a:ea typeface="Times New Roman" panose="02020603050405020304" pitchFamily="18" charset="0"/>
                <a:cs typeface="Times New Roman" panose="02020603050405020304" pitchFamily="18" charset="0"/>
              </a:rPr>
              <a:t>, Anders Innovations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Ström Toni, liiketoimintajohtaja, Nova Servo Oy, Paimio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Suominen Joonas, CEO, Digiloikka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rPr>
              <a:t>Toivanen Kari, asiakkuusjohtaja, Solita Oy, Turku</a:t>
            </a:r>
            <a:br>
              <a:rPr lang="fi-FI" sz="1300" dirty="0">
                <a:effectLst/>
                <a:latin typeface="+mn-lt"/>
                <a:ea typeface="Times New Roman" panose="02020603050405020304" pitchFamily="18" charset="0"/>
              </a:rPr>
            </a:br>
            <a:r>
              <a:rPr lang="fi-FI" sz="1300" dirty="0">
                <a:effectLst/>
                <a:latin typeface="+mn-lt"/>
                <a:ea typeface="Times New Roman" panose="02020603050405020304" pitchFamily="18" charset="0"/>
              </a:rPr>
              <a:t>Tuomisto Antti, lehtori, Turun yliopisto, Turku</a:t>
            </a:r>
            <a:br>
              <a:rPr lang="fi-FI" sz="1300" dirty="0">
                <a:effectLst/>
                <a:latin typeface="+mn-lt"/>
                <a:ea typeface="Times New Roman" panose="02020603050405020304" pitchFamily="18" charset="0"/>
              </a:rPr>
            </a:br>
            <a:r>
              <a:rPr lang="en-US" sz="1300" dirty="0">
                <a:effectLst/>
                <a:latin typeface="+mn-lt"/>
                <a:ea typeface="Times New Roman" panose="02020603050405020304" pitchFamily="18" charset="0"/>
              </a:rPr>
              <a:t>Vainio Jaakko, Chief Operating Officer, Silo AI, Turku</a:t>
            </a:r>
            <a:br>
              <a:rPr lang="fi-FI" sz="1300" dirty="0">
                <a:effectLst/>
                <a:latin typeface="+mn-lt"/>
                <a:ea typeface="Times New Roman" panose="02020603050405020304" pitchFamily="18" charset="0"/>
              </a:rPr>
            </a:br>
            <a:r>
              <a:rPr lang="fi-FI" sz="1300" dirty="0">
                <a:effectLst/>
                <a:latin typeface="+mn-lt"/>
                <a:ea typeface="Times New Roman" panose="02020603050405020304" pitchFamily="18" charset="0"/>
              </a:rPr>
              <a:t>Vasanen Antti, tietopalvelupäällikkö, Varsinais-Suomen liitto, Turku</a:t>
            </a:r>
            <a:br>
              <a:rPr lang="fi-FI" sz="1300" dirty="0">
                <a:effectLst/>
                <a:latin typeface="+mn-lt"/>
                <a:ea typeface="Times New Roman" panose="02020603050405020304" pitchFamily="18" charset="0"/>
              </a:rPr>
            </a:br>
            <a:r>
              <a:rPr lang="fi-FI" sz="1300" dirty="0">
                <a:effectLst/>
                <a:latin typeface="+mn-lt"/>
                <a:ea typeface="Times New Roman" panose="02020603050405020304" pitchFamily="18" charset="0"/>
              </a:rPr>
              <a:t>Vehmanen Markus, Vice President, CGI Suomi Oy (IPS), Turku</a:t>
            </a:r>
            <a:br>
              <a:rPr lang="fi-FI" sz="1300" dirty="0">
                <a:effectLst/>
                <a:latin typeface="+mn-lt"/>
                <a:ea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Viitanen Ari, COB, Carina Solutions Oy, Kaarina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rPr>
              <a:t>Villa Marko, Region Head, Telia Finland Oyj, Turku</a:t>
            </a:r>
            <a:br>
              <a:rPr lang="fi-FI" sz="1300" dirty="0">
                <a:effectLst/>
                <a:latin typeface="+mn-lt"/>
                <a:ea typeface="Times New Roman" panose="02020603050405020304" pitchFamily="18" charset="0"/>
              </a:rPr>
            </a:br>
            <a:r>
              <a:rPr lang="fi-FI" sz="1300" b="1" dirty="0">
                <a:effectLst/>
                <a:latin typeface="+mn-lt"/>
                <a:ea typeface="Times New Roman" panose="02020603050405020304" pitchFamily="18" charset="0"/>
              </a:rPr>
              <a:t>Wessman Esko, toimitusjohtaja, Nordicmind Oy, Espoo</a:t>
            </a:r>
            <a:br>
              <a:rPr lang="fi-FI" sz="1300" dirty="0">
                <a:effectLst/>
                <a:latin typeface="+mn-lt"/>
                <a:ea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Nuorkauppakamarijäsenet</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Hiltunen Niko, Partner Development Manager (JCI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Tapio Janita, analyytikkokonsultti (JCI Salo)</a:t>
            </a:r>
            <a:br>
              <a:rPr lang="fi-FI" sz="1800" dirty="0">
                <a:effectLst/>
                <a:latin typeface="CG Times"/>
                <a:ea typeface="Times New Roman" panose="02020603050405020304" pitchFamily="18" charset="0"/>
                <a:cs typeface="Times New Roman" panose="02020603050405020304" pitchFamily="18" charset="0"/>
              </a:rPr>
            </a:br>
            <a:endParaRPr lang="fi-FI" sz="1400" dirty="0"/>
          </a:p>
        </p:txBody>
      </p:sp>
      <p:sp>
        <p:nvSpPr>
          <p:cNvPr id="4" name="Dian numeron paikkamerkki 3">
            <a:extLst>
              <a:ext uri="{FF2B5EF4-FFF2-40B4-BE49-F238E27FC236}">
                <a16:creationId xmlns:a16="http://schemas.microsoft.com/office/drawing/2014/main" id="{74A37B8E-4AAF-C167-9E4F-D578026E0A8A}"/>
              </a:ext>
            </a:extLst>
          </p:cNvPr>
          <p:cNvSpPr>
            <a:spLocks noGrp="1"/>
          </p:cNvSpPr>
          <p:nvPr>
            <p:ph type="sldNum" sz="quarter" idx="12"/>
          </p:nvPr>
        </p:nvSpPr>
        <p:spPr/>
        <p:txBody>
          <a:bodyPr/>
          <a:lstStyle/>
          <a:p>
            <a:fld id="{960804D1-D1DA-404B-A345-162A4B99A0F1}" type="slidenum">
              <a:rPr lang="fi-FI" smtClean="0"/>
              <a:t>6</a:t>
            </a:fld>
            <a:endParaRPr lang="fi-FI" dirty="0"/>
          </a:p>
        </p:txBody>
      </p:sp>
    </p:spTree>
    <p:extLst>
      <p:ext uri="{BB962C8B-B14F-4D97-AF65-F5344CB8AC3E}">
        <p14:creationId xmlns:p14="http://schemas.microsoft.com/office/powerpoint/2010/main" val="114704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37171-D299-571E-8D04-8D05C71004F5}"/>
              </a:ext>
            </a:extLst>
          </p:cNvPr>
          <p:cNvSpPr>
            <a:spLocks noGrp="1"/>
          </p:cNvSpPr>
          <p:nvPr>
            <p:ph type="title"/>
          </p:nvPr>
        </p:nvSpPr>
        <p:spPr>
          <a:xfrm>
            <a:off x="1184564" y="9237"/>
            <a:ext cx="10591800" cy="6857999"/>
          </a:xfrm>
        </p:spPr>
        <p:txBody>
          <a:bodyPr numCol="2">
            <a:normAutofit fontScale="90000"/>
          </a:bodyPr>
          <a:lstStyle/>
          <a:p>
            <a:pPr marL="457200">
              <a:lnSpc>
                <a:spcPct val="100000"/>
              </a:lnSpc>
            </a:pPr>
            <a:br>
              <a:rPr lang="fi-FI" sz="1200" b="1" dirty="0">
                <a:effectLst/>
                <a:latin typeface="Century Gothic" panose="020B0502020202020204" pitchFamily="34" charset="0"/>
                <a:ea typeface="Times New Roman" panose="02020603050405020304" pitchFamily="18" charset="0"/>
                <a:cs typeface="Times New Roman" panose="02020603050405020304" pitchFamily="18" charset="0"/>
              </a:rPr>
            </a:br>
            <a:br>
              <a:rPr lang="fi-FI" sz="1200" b="1" dirty="0">
                <a:effectLst/>
                <a:latin typeface="Century Gothic" panose="020B0502020202020204" pitchFamily="34" charset="0"/>
                <a:ea typeface="Times New Roman" panose="02020603050405020304" pitchFamily="18" charset="0"/>
                <a:cs typeface="Times New Roman" panose="02020603050405020304" pitchFamily="18" charset="0"/>
              </a:rPr>
            </a:br>
            <a:br>
              <a:rPr lang="fi-FI" sz="1200" b="1" dirty="0">
                <a:effectLst/>
                <a:latin typeface="Century Gothic" panose="020B0502020202020204" pitchFamily="34" charset="0"/>
                <a:ea typeface="Times New Roman" panose="02020603050405020304" pitchFamily="18" charset="0"/>
                <a:cs typeface="Times New Roman" panose="02020603050405020304" pitchFamily="18" charset="0"/>
              </a:rPr>
            </a:br>
            <a:br>
              <a:rPr lang="fi-FI" sz="1200" b="1" dirty="0">
                <a:effectLst/>
                <a:latin typeface="Century Gothic" panose="020B0502020202020204" pitchFamily="34" charset="0"/>
                <a:ea typeface="Times New Roman" panose="02020603050405020304" pitchFamily="18" charset="0"/>
                <a:cs typeface="Times New Roman" panose="02020603050405020304" pitchFamily="18" charset="0"/>
              </a:rPr>
            </a:br>
            <a:r>
              <a:rPr lang="fi-FI" sz="2000" b="1" dirty="0">
                <a:effectLst/>
                <a:latin typeface="Century Gothic" panose="020B0502020202020204" pitchFamily="34" charset="0"/>
                <a:ea typeface="Times New Roman" panose="02020603050405020304" pitchFamily="18" charset="0"/>
                <a:cs typeface="Times New Roman" panose="02020603050405020304" pitchFamily="18" charset="0"/>
              </a:rPr>
              <a:t>KAUPAN JA PALVELUN VALIOKUNTA</a:t>
            </a:r>
            <a:br>
              <a:rPr lang="fi-FI" sz="1200" dirty="0">
                <a:effectLst/>
                <a:latin typeface="CG Times"/>
                <a:ea typeface="Times New Roman" panose="02020603050405020304" pitchFamily="18" charset="0"/>
                <a:cs typeface="Times New Roman" panose="02020603050405020304" pitchFamily="18" charset="0"/>
              </a:rPr>
            </a:br>
            <a:r>
              <a:rPr lang="fi-FI" sz="1200" dirty="0">
                <a:effectLst/>
                <a:latin typeface="Century Gothic" panose="020B0502020202020204" pitchFamily="34" charset="0"/>
                <a:ea typeface="Times New Roman" panose="02020603050405020304" pitchFamily="18" charset="0"/>
                <a:cs typeface="Times New Roman" panose="02020603050405020304" pitchFamily="18" charset="0"/>
              </a:rPr>
              <a:t> </a:t>
            </a:r>
            <a:br>
              <a:rPr lang="fi-FI" sz="1200" dirty="0">
                <a:effectLst/>
                <a:latin typeface="CG Times"/>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PJ Katajainen Katarina, kaupallinen johtaja, Hakonen Solutions Oy, Turku</a:t>
            </a:r>
            <a:br>
              <a:rPr lang="fi-FI" sz="1400" dirty="0">
                <a:effectLst/>
                <a:latin typeface="+mn-lt"/>
                <a:ea typeface="Times New Roman" panose="02020603050405020304" pitchFamily="18" charset="0"/>
                <a:cs typeface="Times New Roman" panose="02020603050405020304" pitchFamily="18" charset="0"/>
              </a:rPr>
            </a:br>
            <a:r>
              <a:rPr lang="fi-FI" sz="1400" dirty="0">
                <a:latin typeface="+mn-lt"/>
                <a:ea typeface="Times New Roman" panose="02020603050405020304" pitchFamily="18" charset="0"/>
                <a:cs typeface="Times New Roman" panose="02020603050405020304" pitchFamily="18" charset="0"/>
              </a:rPr>
              <a:t>VPJ </a:t>
            </a:r>
            <a:r>
              <a:rPr lang="fi-FI" sz="1400" dirty="0">
                <a:effectLst/>
                <a:latin typeface="+mn-lt"/>
                <a:ea typeface="Times New Roman" panose="02020603050405020304" pitchFamily="18" charset="0"/>
                <a:cs typeface="Times New Roman" panose="02020603050405020304" pitchFamily="18" charset="0"/>
              </a:rPr>
              <a:t>Hantula Mari, toimitusjohtaja, Kauppakeskus Mylly Oy, Raisio</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Aaltonen Hannu, toimitusjohtaja, Mahile Oy,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Ala-Nissilä Olli, toimitusjohtaja, Varsinais-Suomen Auto-Center Oy, Raisio</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Alatalo Merja, palvelujohtaja, </a:t>
            </a:r>
            <a:r>
              <a:rPr lang="fi-FI" sz="1400" dirty="0">
                <a:effectLst/>
                <a:latin typeface="+mn-lt"/>
                <a:ea typeface="Times New Roman" panose="02020603050405020304" pitchFamily="18" charset="0"/>
                <a:cs typeface="Calibri" panose="020F0502020204030204" pitchFamily="34" charset="0"/>
              </a:rPr>
              <a:t>N-Clean Oy,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Andersen Sakari, toimitusjohtaja, Multipak Finland Oy,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Calibri" panose="020F0502020204030204" pitchFamily="34" charset="0"/>
              </a:rPr>
              <a:t>Arell Kati, toimitusjohtaja, Proviter Oy, Naantali</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Eronen Kirsi, toiminnanjohtaja, Turun Ydinkeskustayhdistys ry,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Arial" panose="020B0604020202020204" pitchFamily="34" charset="0"/>
              </a:rPr>
              <a:t>Eteläpelto Henri, </a:t>
            </a:r>
            <a:r>
              <a:rPr lang="fi-FI" sz="1400" dirty="0">
                <a:effectLst/>
                <a:latin typeface="+mn-lt"/>
                <a:ea typeface="Times New Roman" panose="02020603050405020304" pitchFamily="18" charset="0"/>
                <a:cs typeface="Times New Roman" panose="02020603050405020304" pitchFamily="18" charset="0"/>
              </a:rPr>
              <a:t>kauppakeskusjohtaja, Turun Hansakortteli Oy,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Hajdini Rinor, toimitusjohtaja, Pihan Kuningatar Oy, Lieto</a:t>
            </a:r>
            <a:br>
              <a:rPr lang="fi-FI" sz="1400" dirty="0">
                <a:effectLst/>
                <a:latin typeface="+mn-lt"/>
                <a:ea typeface="Times New Roman" panose="02020603050405020304" pitchFamily="18" charset="0"/>
                <a:cs typeface="Times New Roman" panose="02020603050405020304" pitchFamily="18" charset="0"/>
              </a:rPr>
            </a:br>
            <a:r>
              <a:rPr lang="fi-FI" sz="1400" b="1" dirty="0">
                <a:effectLst/>
                <a:latin typeface="+mn-lt"/>
                <a:ea typeface="Times New Roman" panose="02020603050405020304" pitchFamily="18" charset="0"/>
                <a:cs typeface="Times New Roman" panose="02020603050405020304" pitchFamily="18" charset="0"/>
              </a:rPr>
              <a:t>Hietanen Marko, toimitusjohtaja, yrittäjä, Auraclean Oy, Piikkiö</a:t>
            </a:r>
            <a:br>
              <a:rPr lang="fi-FI" sz="1400" dirty="0">
                <a:effectLst/>
                <a:latin typeface="+mn-lt"/>
                <a:ea typeface="Times New Roman" panose="02020603050405020304" pitchFamily="18" charset="0"/>
                <a:cs typeface="Times New Roman" panose="02020603050405020304" pitchFamily="18" charset="0"/>
              </a:rPr>
            </a:br>
            <a:r>
              <a:rPr lang="fi-FI" sz="1400" b="1" dirty="0">
                <a:effectLst/>
                <a:latin typeface="+mn-lt"/>
                <a:ea typeface="Times New Roman" panose="02020603050405020304" pitchFamily="18" charset="0"/>
                <a:cs typeface="Times New Roman" panose="02020603050405020304" pitchFamily="18" charset="0"/>
              </a:rPr>
              <a:t>Junnila Sami, toimialajohtaja, Turun Osuuskauppa,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Järvelä Heli, kauppakeskuspäällikkö, Kauppakeskus Skanssi Oy,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Kauppinen Jaakko, kauppias, Foodelicious Ay, K-Citymarket Skanssi,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Koskinen Ismo, toimitusjohtaja, Lounais-Suomen Kaupunkikiinteistöt Oy, Turku</a:t>
            </a:r>
            <a:br>
              <a:rPr lang="fi-FI" sz="1400" dirty="0">
                <a:effectLst/>
                <a:latin typeface="+mn-lt"/>
                <a:ea typeface="Times New Roman" panose="02020603050405020304" pitchFamily="18" charset="0"/>
                <a:cs typeface="Times New Roman" panose="02020603050405020304" pitchFamily="18" charset="0"/>
              </a:rPr>
            </a:br>
            <a:r>
              <a:rPr lang="fi-FI" sz="1400" b="1" dirty="0">
                <a:effectLst/>
                <a:latin typeface="+mn-lt"/>
                <a:ea typeface="Times New Roman" panose="02020603050405020304" pitchFamily="18" charset="0"/>
                <a:cs typeface="Times New Roman" panose="02020603050405020304" pitchFamily="18" charset="0"/>
              </a:rPr>
              <a:t>Kuru Jouni, toimitusjohtaja, Brave Teddy Oy,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Laanti Juha, aluepäällikkö, Alko Oy,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Lehtinen Sakari, toimitusjohtaja, Sn-Kiinnike Oy,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Lehtola Aleksi, yksikön päällikkö, Securitas Oy, Turku</a:t>
            </a:r>
            <a:br>
              <a:rPr lang="fi-FI" sz="1400" dirty="0">
                <a:effectLst/>
                <a:latin typeface="+mn-lt"/>
                <a:ea typeface="Times New Roman" panose="02020603050405020304" pitchFamily="18" charset="0"/>
                <a:cs typeface="Times New Roman" panose="02020603050405020304" pitchFamily="18" charset="0"/>
              </a:rPr>
            </a:br>
            <a:r>
              <a:rPr lang="en-US" sz="1400" dirty="0">
                <a:effectLst/>
                <a:latin typeface="+mn-lt"/>
                <a:ea typeface="Times New Roman" panose="02020603050405020304" pitchFamily="18" charset="0"/>
                <a:cs typeface="Times New Roman" panose="02020603050405020304" pitchFamily="18" charset="0"/>
              </a:rPr>
              <a:t>Lundén Aleksi, Senior Legal Counsel, Fondia Oyj, Turku</a:t>
            </a:r>
            <a:br>
              <a:rPr lang="en-US" sz="1400" dirty="0">
                <a:effectLst/>
                <a:latin typeface="+mn-lt"/>
                <a:ea typeface="Times New Roman" panose="02020603050405020304" pitchFamily="18" charset="0"/>
                <a:cs typeface="Times New Roman" panose="02020603050405020304" pitchFamily="18" charset="0"/>
              </a:rPr>
            </a:br>
            <a:br>
              <a:rPr lang="en-US" sz="1400" dirty="0">
                <a:effectLst/>
                <a:latin typeface="+mn-lt"/>
                <a:ea typeface="Times New Roman" panose="02020603050405020304" pitchFamily="18" charset="0"/>
                <a:cs typeface="Times New Roman" panose="02020603050405020304" pitchFamily="18" charset="0"/>
              </a:rPr>
            </a:br>
            <a:br>
              <a:rPr lang="en-US" sz="1400" dirty="0">
                <a:effectLst/>
                <a:latin typeface="+mn-lt"/>
                <a:ea typeface="Times New Roman" panose="02020603050405020304" pitchFamily="18" charset="0"/>
                <a:cs typeface="Times New Roman" panose="02020603050405020304" pitchFamily="18" charset="0"/>
              </a:rPr>
            </a:br>
            <a:br>
              <a:rPr lang="en-US" sz="1400" dirty="0">
                <a:effectLst/>
                <a:latin typeface="+mn-lt"/>
                <a:ea typeface="Times New Roman" panose="02020603050405020304" pitchFamily="18" charset="0"/>
                <a:cs typeface="Times New Roman" panose="02020603050405020304" pitchFamily="18" charset="0"/>
              </a:rPr>
            </a:br>
            <a:br>
              <a:rPr lang="en-US" sz="1400" dirty="0">
                <a:effectLst/>
                <a:latin typeface="+mn-lt"/>
                <a:ea typeface="Times New Roman" panose="02020603050405020304" pitchFamily="18" charset="0"/>
                <a:cs typeface="Times New Roman" panose="02020603050405020304" pitchFamily="18" charset="0"/>
              </a:rPr>
            </a:br>
            <a:br>
              <a:rPr lang="en-US" sz="1400" dirty="0">
                <a:effectLst/>
                <a:latin typeface="+mn-lt"/>
                <a:ea typeface="Times New Roman" panose="02020603050405020304" pitchFamily="18" charset="0"/>
                <a:cs typeface="Times New Roman" panose="02020603050405020304" pitchFamily="18" charset="0"/>
              </a:rPr>
            </a:br>
            <a:br>
              <a:rPr lang="fi-FI" sz="1400" dirty="0">
                <a:effectLst/>
                <a:latin typeface="+mn-lt"/>
                <a:ea typeface="Times New Roman" panose="02020603050405020304" pitchFamily="18" charset="0"/>
                <a:cs typeface="Times New Roman" panose="02020603050405020304" pitchFamily="18" charset="0"/>
              </a:rPr>
            </a:br>
            <a:br>
              <a:rPr lang="fi-FI" sz="1400" dirty="0">
                <a:effectLst/>
                <a:latin typeface="+mn-lt"/>
                <a:ea typeface="Times New Roman" panose="02020603050405020304" pitchFamily="18" charset="0"/>
                <a:cs typeface="Times New Roman" panose="02020603050405020304" pitchFamily="18" charset="0"/>
              </a:rPr>
            </a:b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Marjanen Heli, professori, Turun yliopiston kauppakorkeakoulu,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Mattila Riikka, tavaratalon johtaja, Stockmann Oyj,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Maunu Ulla-Maija, kehitysjohtaja, Avasta Invest Oy,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Puhakka Anni, kauppias, yrittäjä, Sprattus Oy,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Röxell Birgitta, palvelujohtaja, SOL Palvelut Oy,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Salonen Janne, tulosyksikön johtaja, Lindström Oy,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Arial" panose="020B0604020202020204" pitchFamily="34" charset="0"/>
              </a:rPr>
              <a:t>Sandberg Jussi, hallituksen puheenjohtaja, Kaihdinliike Sandberg Oy, Turku</a:t>
            </a:r>
            <a:br>
              <a:rPr lang="fi-FI" sz="1400" dirty="0">
                <a:effectLst/>
                <a:latin typeface="+mn-lt"/>
                <a:ea typeface="Times New Roman" panose="02020603050405020304" pitchFamily="18" charset="0"/>
                <a:cs typeface="Times New Roman" panose="02020603050405020304" pitchFamily="18" charset="0"/>
              </a:rPr>
            </a:br>
            <a:r>
              <a:rPr lang="fi-FI" sz="1400" b="1" dirty="0">
                <a:effectLst/>
                <a:latin typeface="+mn-lt"/>
                <a:ea typeface="Times New Roman" panose="02020603050405020304" pitchFamily="18" charset="0"/>
                <a:cs typeface="Times New Roman" panose="02020603050405020304" pitchFamily="18" charset="0"/>
              </a:rPr>
              <a:t>Sipilä Juho, operatiivinen johtaja, Carglass Finland Oy, Raisio</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Calibri" panose="020F0502020204030204" pitchFamily="34" charset="0"/>
              </a:rPr>
              <a:t>Siro Krista, asianajaja, Asianajotoimisto Edelle Oy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Uotila Henri, myyntipäällikkö, Stark Suomi Oy - STARK Turku,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Vainio Nina, yrittäjä, DiOpe,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Calibri" panose="020F0502020204030204" pitchFamily="34" charset="0"/>
              </a:rPr>
              <a:t>Vehkala Minnaliisa, liiketoimintajohtaja, Turun Seudun Osuuspankki,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Calibri" panose="020F0502020204030204" pitchFamily="34" charset="0"/>
              </a:rPr>
              <a:t>Virtanen Janne, aluejohtaja, Kesko Oyj Lounais-Suomi Turku, Turku</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Vuorenvirta Risto, AA, VT, AAtsto Laakso Laaksonen Vuorenvirta Oy, Turku</a:t>
            </a:r>
            <a:br>
              <a:rPr lang="fi-FI" sz="1400" dirty="0">
                <a:effectLst/>
                <a:latin typeface="+mn-lt"/>
                <a:ea typeface="Times New Roman" panose="02020603050405020304" pitchFamily="18" charset="0"/>
                <a:cs typeface="Times New Roman" panose="02020603050405020304" pitchFamily="18" charset="0"/>
              </a:rPr>
            </a:br>
            <a:r>
              <a:rPr lang="fi-FI" sz="1400" b="1" dirty="0">
                <a:effectLst/>
                <a:latin typeface="+mn-lt"/>
                <a:ea typeface="Times New Roman" panose="02020603050405020304" pitchFamily="18" charset="0"/>
                <a:cs typeface="Times New Roman" panose="02020603050405020304" pitchFamily="18" charset="0"/>
              </a:rPr>
              <a:t> </a:t>
            </a:r>
            <a:br>
              <a:rPr lang="fi-FI" sz="1400" dirty="0">
                <a:effectLst/>
                <a:latin typeface="+mn-lt"/>
                <a:ea typeface="Times New Roman" panose="02020603050405020304" pitchFamily="18" charset="0"/>
                <a:cs typeface="Times New Roman" panose="02020603050405020304" pitchFamily="18" charset="0"/>
              </a:rPr>
            </a:br>
            <a:r>
              <a:rPr lang="fi-FI" sz="1400" b="1" dirty="0">
                <a:effectLst/>
                <a:latin typeface="+mn-lt"/>
                <a:ea typeface="Times New Roman" panose="02020603050405020304" pitchFamily="18" charset="0"/>
                <a:cs typeface="Times New Roman" panose="02020603050405020304" pitchFamily="18" charset="0"/>
              </a:rPr>
              <a:t>Nuorkauppakamarijäsenet</a:t>
            </a:r>
            <a:br>
              <a:rPr lang="fi-FI" sz="1400" dirty="0">
                <a:effectLst/>
                <a:latin typeface="+mn-lt"/>
                <a:ea typeface="Times New Roman" panose="02020603050405020304" pitchFamily="18" charset="0"/>
                <a:cs typeface="Times New Roman" panose="02020603050405020304" pitchFamily="18" charset="0"/>
              </a:rPr>
            </a:br>
            <a:r>
              <a:rPr lang="fi-FI" sz="1400" dirty="0">
                <a:effectLst/>
                <a:latin typeface="+mn-lt"/>
                <a:ea typeface="Times New Roman" panose="02020603050405020304" pitchFamily="18" charset="0"/>
                <a:cs typeface="Times New Roman" panose="02020603050405020304" pitchFamily="18" charset="0"/>
              </a:rPr>
              <a:t>Mullo David, avainasiakaspäällikkö, Tietokeskus Finland Oy, Turku (JCI Aurajoki)</a:t>
            </a:r>
            <a:br>
              <a:rPr lang="fi-FI" sz="1400" dirty="0">
                <a:effectLst/>
                <a:latin typeface="+mn-lt"/>
                <a:ea typeface="Times New Roman" panose="02020603050405020304" pitchFamily="18" charset="0"/>
                <a:cs typeface="Times New Roman" panose="02020603050405020304" pitchFamily="18" charset="0"/>
              </a:rPr>
            </a:br>
            <a:r>
              <a:rPr lang="fi-FI" sz="1400" b="1" dirty="0">
                <a:effectLst/>
                <a:latin typeface="+mn-lt"/>
                <a:ea typeface="Times New Roman" panose="02020603050405020304" pitchFamily="18" charset="0"/>
                <a:cs typeface="Times New Roman" panose="02020603050405020304" pitchFamily="18" charset="0"/>
              </a:rPr>
              <a:t>Nurmi Jari, KHT-tilintarkastaja, KPMG Oy Ab, Turku (JCI Loimaa)</a:t>
            </a:r>
            <a:br>
              <a:rPr lang="fi-FI" sz="1800" dirty="0">
                <a:effectLst/>
                <a:latin typeface="CG Times"/>
                <a:ea typeface="Times New Roman" panose="02020603050405020304" pitchFamily="18" charset="0"/>
                <a:cs typeface="Times New Roman" panose="02020603050405020304" pitchFamily="18" charset="0"/>
              </a:rPr>
            </a:br>
            <a:br>
              <a:rPr lang="fi-FI" sz="1800" dirty="0">
                <a:effectLst/>
                <a:latin typeface="CG Times"/>
                <a:ea typeface="Times New Roman" panose="02020603050405020304" pitchFamily="18" charset="0"/>
                <a:cs typeface="Times New Roman" panose="02020603050405020304" pitchFamily="18" charset="0"/>
              </a:rPr>
            </a:br>
            <a:endParaRPr lang="fi-FI" dirty="0"/>
          </a:p>
        </p:txBody>
      </p:sp>
      <p:sp>
        <p:nvSpPr>
          <p:cNvPr id="4" name="Dian numeron paikkamerkki 3">
            <a:extLst>
              <a:ext uri="{FF2B5EF4-FFF2-40B4-BE49-F238E27FC236}">
                <a16:creationId xmlns:a16="http://schemas.microsoft.com/office/drawing/2014/main" id="{0C9102D7-B439-32FA-F790-513AF4A94AB8}"/>
              </a:ext>
            </a:extLst>
          </p:cNvPr>
          <p:cNvSpPr>
            <a:spLocks noGrp="1"/>
          </p:cNvSpPr>
          <p:nvPr>
            <p:ph type="sldNum" sz="quarter" idx="12"/>
          </p:nvPr>
        </p:nvSpPr>
        <p:spPr/>
        <p:txBody>
          <a:bodyPr/>
          <a:lstStyle/>
          <a:p>
            <a:fld id="{960804D1-D1DA-404B-A345-162A4B99A0F1}" type="slidenum">
              <a:rPr lang="fi-FI" smtClean="0"/>
              <a:t>7</a:t>
            </a:fld>
            <a:endParaRPr lang="fi-FI" dirty="0"/>
          </a:p>
        </p:txBody>
      </p:sp>
    </p:spTree>
    <p:extLst>
      <p:ext uri="{BB962C8B-B14F-4D97-AF65-F5344CB8AC3E}">
        <p14:creationId xmlns:p14="http://schemas.microsoft.com/office/powerpoint/2010/main" val="341164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11F8A5-F56D-5425-9F29-171DC2A1702D}"/>
              </a:ext>
            </a:extLst>
          </p:cNvPr>
          <p:cNvSpPr>
            <a:spLocks noGrp="1"/>
          </p:cNvSpPr>
          <p:nvPr>
            <p:ph type="title"/>
          </p:nvPr>
        </p:nvSpPr>
        <p:spPr>
          <a:xfrm>
            <a:off x="1600200" y="136525"/>
            <a:ext cx="10591800" cy="6857999"/>
          </a:xfrm>
        </p:spPr>
        <p:txBody>
          <a:bodyPr numCol="2">
            <a:normAutofit fontScale="90000"/>
          </a:bodyPr>
          <a:lstStyle/>
          <a:p>
            <a:pPr indent="457200">
              <a:lnSpc>
                <a:spcPct val="100000"/>
              </a:lnSpc>
            </a:pPr>
            <a:br>
              <a:rPr lang="fi-FI" sz="1100" b="1" dirty="0">
                <a:effectLst/>
                <a:latin typeface="Century Gothic" panose="020B0502020202020204" pitchFamily="34" charset="0"/>
                <a:ea typeface="Times New Roman" panose="02020603050405020304" pitchFamily="18" charset="0"/>
                <a:cs typeface="Times New Roman" panose="02020603050405020304" pitchFamily="18" charset="0"/>
              </a:rPr>
            </a:br>
            <a:br>
              <a:rPr lang="fi-FI" sz="1100" b="1" dirty="0">
                <a:effectLst/>
                <a:latin typeface="Century Gothic" panose="020B0502020202020204" pitchFamily="34" charset="0"/>
                <a:ea typeface="Times New Roman" panose="02020603050405020304" pitchFamily="18" charset="0"/>
                <a:cs typeface="Times New Roman" panose="02020603050405020304" pitchFamily="18" charset="0"/>
              </a:rPr>
            </a:br>
            <a:br>
              <a:rPr lang="fi-FI" sz="1100" b="1" dirty="0">
                <a:effectLst/>
                <a:latin typeface="Century Gothic" panose="020B0502020202020204" pitchFamily="34" charset="0"/>
                <a:ea typeface="Times New Roman" panose="02020603050405020304" pitchFamily="18" charset="0"/>
                <a:cs typeface="Times New Roman" panose="02020603050405020304" pitchFamily="18" charset="0"/>
              </a:rPr>
            </a:br>
            <a:br>
              <a:rPr lang="fi-FI" sz="1100" b="1" dirty="0">
                <a:effectLst/>
                <a:latin typeface="Century Gothic" panose="020B0502020202020204" pitchFamily="34" charset="0"/>
                <a:ea typeface="Times New Roman" panose="02020603050405020304" pitchFamily="18" charset="0"/>
                <a:cs typeface="Times New Roman" panose="02020603050405020304" pitchFamily="18" charset="0"/>
              </a:rPr>
            </a:br>
            <a:r>
              <a:rPr lang="fi-FI" sz="2000" b="1" dirty="0">
                <a:effectLst/>
                <a:latin typeface="Century Gothic" panose="020B0502020202020204" pitchFamily="34" charset="0"/>
                <a:ea typeface="Times New Roman" panose="02020603050405020304" pitchFamily="18" charset="0"/>
                <a:cs typeface="Times New Roman" panose="02020603050405020304" pitchFamily="18" charset="0"/>
              </a:rPr>
              <a:t>KIINTEISTÖ- JA RAKENNUSALAN VALIOKUNTA</a:t>
            </a:r>
            <a:br>
              <a:rPr lang="fi-FI" sz="1600" dirty="0">
                <a:effectLst/>
                <a:latin typeface="CG Times"/>
                <a:ea typeface="Times New Roman" panose="02020603050405020304" pitchFamily="18" charset="0"/>
                <a:cs typeface="Times New Roman" panose="02020603050405020304" pitchFamily="18" charset="0"/>
              </a:rPr>
            </a:br>
            <a:r>
              <a:rPr lang="fi-FI" sz="1600" b="1" dirty="0">
                <a:effectLst/>
                <a:latin typeface="Century Gothic" panose="020B0502020202020204" pitchFamily="34" charset="0"/>
                <a:ea typeface="Times New Roman" panose="02020603050405020304" pitchFamily="18" charset="0"/>
                <a:cs typeface="Times New Roman" panose="02020603050405020304" pitchFamily="18" charset="0"/>
              </a:rPr>
              <a:t> </a:t>
            </a:r>
            <a:br>
              <a:rPr lang="fi-FI" sz="1600" dirty="0">
                <a:effectLst/>
                <a:latin typeface="CG Times"/>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PJ Kallio Juuso, toiminnanjohtaja, Kiinteistöliitto Varsinais-Suomi ry,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VPJ Muurinen Aleksi, toimitusjohtaja, Ainoa Partners Oy, Lieto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Arjasmaa Kimmo, toimitusjohtaja, Arjasmaa Yhtiöt Oy, Raisio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Eriksson Taina, tutkimusjohtaja, Turun yliopiston kauppakorkeakoulu,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Heikkilä Antti, kiinteistöpäällikkö, Turun Osuuskauppa, Turku</a:t>
            </a:r>
            <a:br>
              <a:rPr lang="fi-FI" sz="1300" dirty="0">
                <a:effectLst/>
                <a:latin typeface="+mn-lt"/>
                <a:ea typeface="Times New Roman" panose="02020603050405020304" pitchFamily="18" charset="0"/>
                <a:cs typeface="Times New Roman" panose="02020603050405020304" pitchFamily="18" charset="0"/>
              </a:rPr>
            </a:br>
            <a:r>
              <a:rPr lang="en-US" sz="1300" dirty="0">
                <a:solidFill>
                  <a:srgbClr val="000000"/>
                </a:solidFill>
                <a:effectLst/>
                <a:latin typeface="+mn-lt"/>
                <a:ea typeface="Times New Roman" panose="02020603050405020304" pitchFamily="18" charset="0"/>
              </a:rPr>
              <a:t>Helin Janne, Area Director Turku, Architecture Director, ARCO Architecture Company Oy, Turku</a:t>
            </a:r>
            <a:br>
              <a:rPr lang="fi-FI" sz="1300" dirty="0">
                <a:solidFill>
                  <a:srgbClr val="000000"/>
                </a:solidFill>
                <a:effectLst/>
                <a:latin typeface="+mn-lt"/>
                <a:ea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Hiekka Samuli, kiinteistöpäällikkö, Auratum Oy,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Times New Roman" panose="02020603050405020304" pitchFamily="18" charset="0"/>
                <a:cs typeface="Times New Roman" panose="02020603050405020304" pitchFamily="18" charset="0"/>
              </a:rPr>
              <a:t>Ikäheimonen </a:t>
            </a:r>
            <a:r>
              <a:rPr lang="en-US" sz="1300" dirty="0" err="1">
                <a:effectLst/>
                <a:latin typeface="+mn-lt"/>
                <a:ea typeface="Times New Roman" panose="02020603050405020304" pitchFamily="18" charset="0"/>
                <a:cs typeface="Times New Roman" panose="02020603050405020304" pitchFamily="18" charset="0"/>
              </a:rPr>
              <a:t>Jaska</a:t>
            </a:r>
            <a:r>
              <a:rPr lang="en-US" sz="1300" dirty="0">
                <a:effectLst/>
                <a:latin typeface="+mn-lt"/>
                <a:ea typeface="Times New Roman" panose="02020603050405020304" pitchFamily="18" charset="0"/>
                <a:cs typeface="Times New Roman" panose="02020603050405020304" pitchFamily="18" charset="0"/>
              </a:rPr>
              <a:t>, Senior Legal Counsel, KPMG Oy Ab,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Kaamanen Jussi, toimitusjohtaja, Insinööritoimisto Aalto-Setälä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Karawatski Iiro, hallituksen puheenjohtaja, Karawatski Oy, Naantali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Kauriala Marianna, paloturvallisuussuunnittelija, Palotekninen Insinööritoimisto Markku Kauriala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Kavén Maria, talouspäällikkö, Rakenne-Kylänpää Oy, Mynämäki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Keitilä Matti, aluejohtaja, TA-Asumisoikeus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Kesti Niina, rakennusterveysasiantuntija, Poistoa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Kesäläinen Ari, toimitusjohtaja, Varsinais-Suomen Isännöintitalo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Kieksi Petri, toimitusjohtaja/projektijohtaja, Projektikuutio Oy, Naantali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Kiviranta Juha, toimitusjohtaja, Cibes Amslift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Kortelainen Kai, yksikönpäällikkö, Caverion Suomi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Kronström Katri, toimitusjohtaja, Positum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Laakso Jukka, asianajaja, Eversheds Asianajotoimisto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Laaksonen Timo, toimitusjohtaja, Maininki Kiinteistöpalvelut Oy, Kaarina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Lappalainen Pasi, toimitusjohtaja, Nosto Consulting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Laukkanen Juha, toimitusjohtaja, Turun Seudun OP-Kiinteistökeskus Oy, OP Koti Turun Seutu Oy LKV,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Leinonen Esa, koulutus- ja tutkimuspäällikkö, Turun amk, Turku</a:t>
            </a: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Lundberg Izabella, toimitusjohtaja, Airfi Oy AB, Raisio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Mäki Pekka, arkkitehti, TJ, Sigge Arkkitehdit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Orne Pekka, toimitusjohtaja, AD-Lux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Otava Olli-Pekka, toimitusjohtaja, TKU-Rakennus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Parkko Tanja, aluejohtaja, AFRY Buildings Finland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Rainio Petri, aluejohtaja, Sitowise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Ranne Jussi, aluejohtaja, Skanska Talonrakennus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Rosenblad Tony, hallituksen puheenjohtaja, Toimitilavälitys RHG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Sahonen Veli-Matti, aluejohtaja, Are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Salminen Eero, yksikön päällikkö, Ramboll Finland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Salo Harri, johtaja, Turku Energia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Suovo Katja, aluepäällikkö, Talonrakennusteollisuuden Lounais-Suomen piiri ry,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Torppa Antti, toimitusjohtaja, Geo-Master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Vainio Miikka, toimitusjohtaja, Teijo-talot Oy, Perniö</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Valtanen Jenni, Suomen Laiturikauppa Oy, Hietamäki</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Valtonen Rami, johtaja, kustannuslaskenta, A-Insinöörit Rakennuttaminen,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Virtala Samuli, aluejohtaja, Rakennuttajatoimisto HTJ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Wallin Tero, toimitusjohtaja, Vakkakylmä Oy, Raisio</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Yhteysjäsen</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Hovi Christina, kaupunkiympäristöjohtaja, Turun kaupunki,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Nuorkauppakamarijäsenet</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Niskala Jussi, liiketoiminnan kehityspäällikkö (JCI Loimaa)</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Öhrnberg Camilla, hankekehityspäällikkö (JCI Turku)</a:t>
            </a:r>
            <a:br>
              <a:rPr lang="fi-FI" sz="1800" dirty="0">
                <a:effectLst/>
                <a:latin typeface="CG Times"/>
                <a:ea typeface="Times New Roman" panose="02020603050405020304" pitchFamily="18" charset="0"/>
                <a:cs typeface="Times New Roman" panose="02020603050405020304" pitchFamily="18" charset="0"/>
              </a:rPr>
            </a:br>
            <a:br>
              <a:rPr lang="fi-FI" sz="1800" b="1" dirty="0">
                <a:effectLst/>
                <a:latin typeface="Verdana" panose="020B0604030504040204" pitchFamily="34" charset="0"/>
                <a:ea typeface="Times New Roman" panose="02020603050405020304" pitchFamily="18" charset="0"/>
                <a:cs typeface="Times New Roman" panose="02020603050405020304" pitchFamily="18" charset="0"/>
              </a:rPr>
            </a:br>
            <a:r>
              <a:rPr lang="fi-FI" sz="1800" b="1" dirty="0">
                <a:effectLst/>
                <a:latin typeface="Verdana" panose="020B0604030504040204" pitchFamily="34" charset="0"/>
                <a:ea typeface="Times New Roman" panose="02020603050405020304" pitchFamily="18" charset="0"/>
                <a:cs typeface="Times New Roman" panose="02020603050405020304" pitchFamily="18" charset="0"/>
              </a:rPr>
              <a:t> </a:t>
            </a:r>
            <a:br>
              <a:rPr lang="fi-FI" sz="1800" dirty="0">
                <a:effectLst/>
                <a:latin typeface="CG Times"/>
                <a:ea typeface="Times New Roman" panose="02020603050405020304" pitchFamily="18" charset="0"/>
                <a:cs typeface="Times New Roman" panose="02020603050405020304" pitchFamily="18" charset="0"/>
              </a:rPr>
            </a:br>
            <a:br>
              <a:rPr lang="fi-FI" sz="1800" dirty="0">
                <a:effectLst/>
                <a:latin typeface="CG Times"/>
                <a:ea typeface="Times New Roman" panose="02020603050405020304" pitchFamily="18" charset="0"/>
                <a:cs typeface="Times New Roman" panose="02020603050405020304" pitchFamily="18" charset="0"/>
              </a:rPr>
            </a:br>
            <a:endParaRPr lang="fi-FI" dirty="0"/>
          </a:p>
        </p:txBody>
      </p:sp>
      <p:sp>
        <p:nvSpPr>
          <p:cNvPr id="4" name="Dian numeron paikkamerkki 3">
            <a:extLst>
              <a:ext uri="{FF2B5EF4-FFF2-40B4-BE49-F238E27FC236}">
                <a16:creationId xmlns:a16="http://schemas.microsoft.com/office/drawing/2014/main" id="{72975D3A-E112-D3D0-A0BB-B19FECE12D58}"/>
              </a:ext>
            </a:extLst>
          </p:cNvPr>
          <p:cNvSpPr>
            <a:spLocks noGrp="1"/>
          </p:cNvSpPr>
          <p:nvPr>
            <p:ph type="sldNum" sz="quarter" idx="12"/>
          </p:nvPr>
        </p:nvSpPr>
        <p:spPr/>
        <p:txBody>
          <a:bodyPr/>
          <a:lstStyle/>
          <a:p>
            <a:fld id="{960804D1-D1DA-404B-A345-162A4B99A0F1}" type="slidenum">
              <a:rPr lang="fi-FI" smtClean="0"/>
              <a:t>8</a:t>
            </a:fld>
            <a:endParaRPr lang="fi-FI" dirty="0"/>
          </a:p>
        </p:txBody>
      </p:sp>
    </p:spTree>
    <p:extLst>
      <p:ext uri="{BB962C8B-B14F-4D97-AF65-F5344CB8AC3E}">
        <p14:creationId xmlns:p14="http://schemas.microsoft.com/office/powerpoint/2010/main" val="164506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9B103C-BE9D-B83A-3493-49ADAFADF2F0}"/>
              </a:ext>
            </a:extLst>
          </p:cNvPr>
          <p:cNvSpPr>
            <a:spLocks noGrp="1"/>
          </p:cNvSpPr>
          <p:nvPr>
            <p:ph type="title"/>
          </p:nvPr>
        </p:nvSpPr>
        <p:spPr>
          <a:xfrm>
            <a:off x="1600200" y="238125"/>
            <a:ext cx="10591800" cy="6857999"/>
          </a:xfrm>
        </p:spPr>
        <p:txBody>
          <a:bodyPr numCol="2">
            <a:noAutofit/>
          </a:bodyPr>
          <a:lstStyle/>
          <a:p>
            <a:pPr>
              <a:lnSpc>
                <a:spcPct val="100000"/>
              </a:lnSpc>
            </a:pPr>
            <a:r>
              <a:rPr lang="fi-FI" sz="1800" b="1" dirty="0">
                <a:effectLst/>
                <a:latin typeface="Century Gothic" panose="020B0502020202020204" pitchFamily="34" charset="0"/>
                <a:ea typeface="Times New Roman" panose="02020603050405020304" pitchFamily="18" charset="0"/>
                <a:cs typeface="Times New Roman" panose="02020603050405020304" pitchFamily="18" charset="0"/>
              </a:rPr>
              <a:t>KOULUTUS- JA TYÖVOIMAVALIOKUNTA</a:t>
            </a:r>
            <a:br>
              <a:rPr lang="fi-FI" sz="1400" dirty="0">
                <a:effectLst/>
                <a:latin typeface="CG Times"/>
                <a:ea typeface="Times New Roman" panose="02020603050405020304" pitchFamily="18" charset="0"/>
                <a:cs typeface="Times New Roman" panose="02020603050405020304" pitchFamily="18" charset="0"/>
              </a:rPr>
            </a:br>
            <a:r>
              <a:rPr lang="fi-FI" sz="1400" b="1" dirty="0">
                <a:effectLst/>
                <a:latin typeface="Century Gothic" panose="020B0502020202020204" pitchFamily="34" charset="0"/>
                <a:ea typeface="Times New Roman" panose="02020603050405020304" pitchFamily="18" charset="0"/>
                <a:cs typeface="Times New Roman" panose="02020603050405020304" pitchFamily="18" charset="0"/>
              </a:rPr>
              <a:t> </a:t>
            </a:r>
            <a:br>
              <a:rPr lang="fi-FI" sz="1400" dirty="0">
                <a:effectLst/>
                <a:latin typeface="CG Times"/>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PJ Taipale Maria, johtava rehtori, Raision Seudun koulutuskuntayhtymä, Raisio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VPJ Ranta Annika, kehittämiskonsultti, Humap Consultation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Harkkila Ilkka, kuntayhtymän johtaja, Peimarin koulutuskuntayhtymä, Ammattiopisto Livia, Piikkiö</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Heinonen Ulla, johtaja, Turun kauppakorkeakoulu, TSE exe,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Jokela Simo, aluejohtaja, Mandatum Henkivakuutusosakeyhtiö,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Jokinen Sari, kouluttaja, Työintoo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Jokiranta Mari, Business Psychologist, Vincit Oyj,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Järvinen Juha, toimitusjohtaja, Turun musiikinopetus Oy – Turun konservatorio, Turku</a:t>
            </a:r>
            <a:br>
              <a:rPr lang="fi-FI" sz="1300" dirty="0">
                <a:effectLst/>
                <a:latin typeface="+mn-lt"/>
                <a:ea typeface="Times New Roman" panose="02020603050405020304" pitchFamily="18" charset="0"/>
                <a:cs typeface="Times New Roman" panose="02020603050405020304" pitchFamily="18" charset="0"/>
              </a:rPr>
            </a:br>
            <a:r>
              <a:rPr lang="en-US" sz="1300" dirty="0">
                <a:effectLst/>
                <a:latin typeface="+mn-lt"/>
                <a:ea typeface="Calibri" panose="020F0502020204030204" pitchFamily="34" charset="0"/>
              </a:rPr>
              <a:t>Karvonen </a:t>
            </a:r>
            <a:r>
              <a:rPr lang="en-US" sz="1300" dirty="0" err="1">
                <a:effectLst/>
                <a:latin typeface="+mn-lt"/>
                <a:ea typeface="Calibri" panose="020F0502020204030204" pitchFamily="34" charset="0"/>
              </a:rPr>
              <a:t>Essi</a:t>
            </a:r>
            <a:r>
              <a:rPr lang="en-US" sz="1300" dirty="0">
                <a:effectLst/>
                <a:latin typeface="+mn-lt"/>
                <a:ea typeface="Calibri" panose="020F0502020204030204" pitchFamily="34" charset="0"/>
              </a:rPr>
              <a:t>, Advisor, HRS Advisors Oy, Turku</a:t>
            </a:r>
            <a:br>
              <a:rPr lang="fi-FI" sz="1300" dirty="0">
                <a:effectLst/>
                <a:latin typeface="+mn-lt"/>
                <a:ea typeface="Calibri" panose="020F0502020204030204" pitchFamily="34" charset="0"/>
              </a:rPr>
            </a:br>
            <a:r>
              <a:rPr lang="en-US" sz="1300" dirty="0">
                <a:effectLst/>
                <a:latin typeface="+mn-lt"/>
                <a:ea typeface="Times New Roman" panose="02020603050405020304" pitchFamily="18" charset="0"/>
                <a:cs typeface="Times New Roman" panose="02020603050405020304" pitchFamily="18" charset="0"/>
              </a:rPr>
              <a:t>Kraappa Veera, Senior HR Manager, Wärtsilä Finland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Känkänen Leena, aluepäällikkö, Barona Lounais-Suomi,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Lahtonen Jari, asiakaspäällikkö, Keskinäinen Vakuutusyhtiö Fennia,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Lähde Petri, johtava rehtori, Lounais-Suomen koulutuskuntayhtymä, Loimaa</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Malaska Sanna, varatoimitusjohtaja, Puro tekstiilihuoltopalvelu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Miettinen-Rantala Sari, toimitusjohtaja, Ilon Lantti Oy, Naantali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Paalasmaa Johanna, CEO, Luotsi Työelämäpalvelut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Rosala Lassi, elinkeinoasiamies, Naantalin kaupunki, Naantali</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Roslöf Janne, Direktör, Centret för livslångt lärande, Åbo Akademi,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Saarinen Ainokaisa, kehitysjohtaja, Telia Finland Oyj,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Saine Anja, johtajuuskehittäjä, Coach, Ductorcon, Masku</a:t>
            </a: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Saunamäki Julia, henkilöstökonsultti, EKA Länsi Oy / Eilakaisla,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Savolainen Sami, palvelujohtaja, Turun ammattikorkeakoulu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Siekkeli Anna-Mari, toimitusjohtaja, Sparrikumppani,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Silver Teija, henkilöstöjohtaja, Kaarea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Spiik Karl-Magnus, yrittäjäekonomi, LJK, Karl-Magnus Spiik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Suonsivu Annemari, koulutusjohtaja, Spesia Oy Turku,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Suortamo Timo, aluejohtaja, Rastor-instituutti, Turku</a:t>
            </a:r>
            <a:br>
              <a:rPr lang="fi-FI" sz="1300" dirty="0">
                <a:effectLst/>
                <a:latin typeface="+mn-lt"/>
                <a:ea typeface="Times New Roman" panose="02020603050405020304" pitchFamily="18" charset="0"/>
                <a:cs typeface="Times New Roman" panose="02020603050405020304" pitchFamily="18" charset="0"/>
              </a:rPr>
            </a:br>
            <a:r>
              <a:rPr lang="en-US" sz="1300" dirty="0" err="1">
                <a:solidFill>
                  <a:srgbClr val="000000"/>
                </a:solidFill>
                <a:effectLst/>
                <a:latin typeface="+mn-lt"/>
                <a:ea typeface="Times New Roman" panose="02020603050405020304" pitchFamily="18" charset="0"/>
                <a:cs typeface="Times New Roman" panose="02020603050405020304" pitchFamily="18" charset="0"/>
              </a:rPr>
              <a:t>Talvinen</a:t>
            </a:r>
            <a:r>
              <a:rPr lang="en-US" sz="1300" dirty="0">
                <a:solidFill>
                  <a:srgbClr val="000000"/>
                </a:solidFill>
                <a:effectLst/>
                <a:latin typeface="+mn-lt"/>
                <a:ea typeface="Times New Roman" panose="02020603050405020304" pitchFamily="18" charset="0"/>
                <a:cs typeface="Times New Roman" panose="02020603050405020304" pitchFamily="18" charset="0"/>
              </a:rPr>
              <a:t> Maija</a:t>
            </a:r>
            <a:r>
              <a:rPr lang="en-US" sz="1300" dirty="0">
                <a:effectLst/>
                <a:latin typeface="+mn-lt"/>
                <a:ea typeface="Times New Roman" panose="02020603050405020304" pitchFamily="18" charset="0"/>
                <a:cs typeface="Times New Roman" panose="02020603050405020304" pitchFamily="18" charset="0"/>
              </a:rPr>
              <a:t>, </a:t>
            </a:r>
            <a:r>
              <a:rPr lang="en-US" sz="1300" dirty="0">
                <a:solidFill>
                  <a:srgbClr val="000000"/>
                </a:solidFill>
                <a:effectLst/>
                <a:latin typeface="+mn-lt"/>
                <a:ea typeface="Times New Roman" panose="02020603050405020304" pitchFamily="18" charset="0"/>
                <a:cs typeface="Times New Roman" panose="02020603050405020304" pitchFamily="18" charset="0"/>
              </a:rPr>
              <a:t>Area and Development Manager, </a:t>
            </a:r>
            <a:r>
              <a:rPr lang="en-US" sz="1300" dirty="0">
                <a:effectLst/>
                <a:latin typeface="+mn-lt"/>
                <a:ea typeface="Times New Roman" panose="02020603050405020304" pitchFamily="18" charset="0"/>
                <a:cs typeface="Times New Roman" panose="02020603050405020304" pitchFamily="18" charset="0"/>
              </a:rPr>
              <a:t>Tuocon Oy,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Töyry Anette, henkilöstöjohtaja, Lowell </a:t>
            </a:r>
            <a:r>
              <a:rPr lang="fi-FI" sz="1300" b="1" dirty="0">
                <a:latin typeface="+mn-lt"/>
                <a:ea typeface="Times New Roman" panose="02020603050405020304" pitchFamily="18" charset="0"/>
                <a:cs typeface="Times New Roman" panose="02020603050405020304" pitchFamily="18" charset="0"/>
              </a:rPr>
              <a:t>Suomi</a:t>
            </a:r>
            <a:r>
              <a:rPr lang="fi-FI" sz="1300" b="1" dirty="0">
                <a:effectLst/>
                <a:latin typeface="+mn-lt"/>
                <a:ea typeface="Times New Roman" panose="02020603050405020304" pitchFamily="18" charset="0"/>
                <a:cs typeface="Times New Roman" panose="02020603050405020304" pitchFamily="18" charset="0"/>
              </a:rPr>
              <a:t>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Uurto Miikka, seniorikonsultti, Eezy Personnel Oy,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Vanne Tuomas, HR-johtaja, Teleste Oyj,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Velin Eija, koulutuspäällikkö, Turun yliopisto,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Virtanen Tommi, erityisasiantuntija, Yrityssalo Oy, Salo</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Ylikylä-Elers Suvi, kumppanuuspäällikkö, Nuorten yrittäjyys ja talous NYT, Turku</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 </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Nuorkauppakamarijäsenet</a:t>
            </a:r>
            <a:br>
              <a:rPr lang="fi-FI" sz="1300" dirty="0">
                <a:effectLst/>
                <a:latin typeface="+mn-lt"/>
                <a:ea typeface="Times New Roman" panose="02020603050405020304" pitchFamily="18" charset="0"/>
                <a:cs typeface="Times New Roman" panose="02020603050405020304" pitchFamily="18" charset="0"/>
              </a:rPr>
            </a:br>
            <a:r>
              <a:rPr lang="fi-FI" sz="1300" dirty="0">
                <a:effectLst/>
                <a:latin typeface="+mn-lt"/>
                <a:ea typeface="Times New Roman" panose="02020603050405020304" pitchFamily="18" charset="0"/>
                <a:cs typeface="Times New Roman" panose="02020603050405020304" pitchFamily="18" charset="0"/>
              </a:rPr>
              <a:t>Pukonen Inga, myyntijohtaja, Wallac Oy / Revvity Inc, Turku (JCI Turku)</a:t>
            </a:r>
            <a:br>
              <a:rPr lang="fi-FI" sz="1300" dirty="0">
                <a:effectLst/>
                <a:latin typeface="+mn-lt"/>
                <a:ea typeface="Times New Roman" panose="02020603050405020304" pitchFamily="18" charset="0"/>
                <a:cs typeface="Times New Roman" panose="02020603050405020304" pitchFamily="18" charset="0"/>
              </a:rPr>
            </a:br>
            <a:r>
              <a:rPr lang="fi-FI" sz="1300" b="1" dirty="0">
                <a:effectLst/>
                <a:latin typeface="+mn-lt"/>
                <a:ea typeface="Times New Roman" panose="02020603050405020304" pitchFamily="18" charset="0"/>
                <a:cs typeface="Times New Roman" panose="02020603050405020304" pitchFamily="18" charset="0"/>
              </a:rPr>
              <a:t>Niemi Annika, asiakkuusneuvoja, OP Vakka-Auranmaa, Turku (JCI Airisto)</a:t>
            </a:r>
            <a:br>
              <a:rPr lang="fi-FI" sz="1800" dirty="0">
                <a:effectLst/>
                <a:latin typeface="CG Times"/>
                <a:ea typeface="Times New Roman" panose="02020603050405020304" pitchFamily="18" charset="0"/>
                <a:cs typeface="Times New Roman" panose="02020603050405020304" pitchFamily="18" charset="0"/>
              </a:rPr>
            </a:br>
            <a:br>
              <a:rPr lang="fi-FI" sz="1800" b="1" dirty="0">
                <a:effectLst/>
                <a:latin typeface="Verdana" panose="020B0604030504040204" pitchFamily="34" charset="0"/>
                <a:ea typeface="Times New Roman" panose="02020603050405020304" pitchFamily="18" charset="0"/>
                <a:cs typeface="Times New Roman" panose="02020603050405020304" pitchFamily="18" charset="0"/>
              </a:rPr>
            </a:br>
            <a:r>
              <a:rPr lang="fi-FI" sz="1800" b="1" dirty="0">
                <a:effectLst/>
                <a:latin typeface="Verdana" panose="020B0604030504040204" pitchFamily="34" charset="0"/>
                <a:ea typeface="Times New Roman" panose="02020603050405020304" pitchFamily="18" charset="0"/>
                <a:cs typeface="Times New Roman" panose="02020603050405020304" pitchFamily="18" charset="0"/>
              </a:rPr>
              <a:t> </a:t>
            </a:r>
            <a:br>
              <a:rPr lang="fi-FI" sz="1800" dirty="0">
                <a:effectLst/>
                <a:latin typeface="CG Times"/>
                <a:ea typeface="Times New Roman" panose="02020603050405020304" pitchFamily="18" charset="0"/>
                <a:cs typeface="Times New Roman" panose="02020603050405020304" pitchFamily="18" charset="0"/>
              </a:rPr>
            </a:br>
            <a:endParaRPr lang="fi-FI" sz="1400" dirty="0"/>
          </a:p>
        </p:txBody>
      </p:sp>
      <p:sp>
        <p:nvSpPr>
          <p:cNvPr id="4" name="Dian numeron paikkamerkki 3">
            <a:extLst>
              <a:ext uri="{FF2B5EF4-FFF2-40B4-BE49-F238E27FC236}">
                <a16:creationId xmlns:a16="http://schemas.microsoft.com/office/drawing/2014/main" id="{3DBE6315-972F-E9CD-E92D-66D0FF7A4ACA}"/>
              </a:ext>
            </a:extLst>
          </p:cNvPr>
          <p:cNvSpPr>
            <a:spLocks noGrp="1"/>
          </p:cNvSpPr>
          <p:nvPr>
            <p:ph type="sldNum" sz="quarter" idx="12"/>
          </p:nvPr>
        </p:nvSpPr>
        <p:spPr/>
        <p:txBody>
          <a:bodyPr/>
          <a:lstStyle/>
          <a:p>
            <a:fld id="{960804D1-D1DA-404B-A345-162A4B99A0F1}" type="slidenum">
              <a:rPr lang="fi-FI" smtClean="0"/>
              <a:t>9</a:t>
            </a:fld>
            <a:endParaRPr lang="fi-FI" dirty="0"/>
          </a:p>
        </p:txBody>
      </p:sp>
    </p:spTree>
    <p:extLst>
      <p:ext uri="{BB962C8B-B14F-4D97-AF65-F5344CB8AC3E}">
        <p14:creationId xmlns:p14="http://schemas.microsoft.com/office/powerpoint/2010/main" val="3810362897"/>
      </p:ext>
    </p:extLst>
  </p:cSld>
  <p:clrMapOvr>
    <a:masterClrMapping/>
  </p:clrMapOvr>
</p:sld>
</file>

<file path=ppt/theme/theme1.xml><?xml version="1.0" encoding="utf-8"?>
<a:theme xmlns:a="http://schemas.openxmlformats.org/drawingml/2006/main" name="Keskuskauppakamarin pohja">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E40488AD-CEA8-4954-8A47-F69A6E8205EB}"/>
    </a:ext>
  </a:extLst>
</a:theme>
</file>

<file path=ppt/theme/theme2.xml><?xml version="1.0" encoding="utf-8"?>
<a:theme xmlns:a="http://schemas.openxmlformats.org/drawingml/2006/main" name="Beig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21D8D071-10BB-46CF-B293-27CB3D646576}"/>
    </a:ext>
  </a:extLst>
</a:theme>
</file>

<file path=ppt/theme/theme3.xml><?xml version="1.0" encoding="utf-8"?>
<a:theme xmlns:a="http://schemas.openxmlformats.org/drawingml/2006/main" name="Sininen">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8297671E-D270-42DE-94A1-E438C3E3B503}"/>
    </a:ext>
  </a:extLst>
</a:theme>
</file>

<file path=ppt/theme/theme4.xml><?xml version="1.0" encoding="utf-8"?>
<a:theme xmlns:a="http://schemas.openxmlformats.org/drawingml/2006/main" name="Pinkki">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F64538C-4AB0-4700-B8C9-8AE869706E0B}"/>
    </a:ext>
  </a:extLst>
</a:theme>
</file>

<file path=ppt/theme/theme5.xml><?xml version="1.0" encoding="utf-8"?>
<a:theme xmlns:a="http://schemas.openxmlformats.org/drawingml/2006/main" name="Lim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8CFB994-0B71-4933-A94B-B795C9DBAEBE}"/>
    </a:ext>
  </a:extLst>
</a:theme>
</file>

<file path=ppt/theme/theme6.xml><?xml version="1.0" encoding="utf-8"?>
<a:theme xmlns:a="http://schemas.openxmlformats.org/drawingml/2006/main" name="2_MDIMIDI">
  <a:themeElements>
    <a:clrScheme name="Mukautetut 11">
      <a:dk1>
        <a:srgbClr val="000000"/>
      </a:dk1>
      <a:lt1>
        <a:srgbClr val="FFFFFF"/>
      </a:lt1>
      <a:dk2>
        <a:srgbClr val="EA564F"/>
      </a:dk2>
      <a:lt2>
        <a:srgbClr val="E7E6E6"/>
      </a:lt2>
      <a:accent1>
        <a:srgbClr val="502F46"/>
      </a:accent1>
      <a:accent2>
        <a:srgbClr val="853B55"/>
      </a:accent2>
      <a:accent3>
        <a:srgbClr val="E4C289"/>
      </a:accent3>
      <a:accent4>
        <a:srgbClr val="FFC000"/>
      </a:accent4>
      <a:accent5>
        <a:srgbClr val="C66848"/>
      </a:accent5>
      <a:accent6>
        <a:srgbClr val="899AA6"/>
      </a:accent6>
      <a:hlink>
        <a:srgbClr val="E9426C"/>
      </a:hlink>
      <a:folHlink>
        <a:srgbClr val="B33353"/>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alpha val="82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DI ppt-esityspohja 190507-v2" id="{C5EBA5DD-94B2-8D4D-8CA7-5537870F9155}" vid="{33D2D68E-7E52-724D-81DE-44FD8CE1368F}"/>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0C15EADB0630348842F951FC64965BE" ma:contentTypeVersion="13" ma:contentTypeDescription="Luo uusi asiakirja." ma:contentTypeScope="" ma:versionID="0b6d3eb8b09141b90a26cdda7b1b6cd0">
  <xsd:schema xmlns:xsd="http://www.w3.org/2001/XMLSchema" xmlns:xs="http://www.w3.org/2001/XMLSchema" xmlns:p="http://schemas.microsoft.com/office/2006/metadata/properties" xmlns:ns2="b7f530a0-03de-43bc-a8c6-44f1d1c9dbea" xmlns:ns3="11f1c30f-5dbf-42ad-8dcd-3a50249151a4" targetNamespace="http://schemas.microsoft.com/office/2006/metadata/properties" ma:root="true" ma:fieldsID="c146d6db68c0fec8bad9d3729f467373" ns2:_="" ns3:_="">
    <xsd:import namespace="b7f530a0-03de-43bc-a8c6-44f1d1c9dbea"/>
    <xsd:import namespace="11f1c30f-5dbf-42ad-8dcd-3a50249151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530a0-03de-43bc-a8c6-44f1d1c9db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f1c30f-5dbf-42ad-8dcd-3a50249151a4"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539EEB-E5B8-4305-A7A0-785D4320B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530a0-03de-43bc-a8c6-44f1d1c9dbea"/>
    <ds:schemaRef ds:uri="11f1c30f-5dbf-42ad-8dcd-3a50249151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779CD7-0B99-4BC3-96FC-5F85EC6CB9AD}">
  <ds:schemaRefs>
    <ds:schemaRef ds:uri="http://schemas.microsoft.com/sharepoint/v3"/>
    <ds:schemaRef ds:uri="9f4078dc-ba5d-493f-8496-a98dc0419ce6"/>
    <ds:schemaRef ds:uri="b800c9cb-5c60-42af-b1ec-b1eb6a7fc4e0"/>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4F7524E-C4D6-476E-A470-EAABBB8580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Kkauppakamarin PowerPoint pohja_2020</Template>
  <TotalTime>2320</TotalTime>
  <Words>5696</Words>
  <Application>Microsoft Office PowerPoint</Application>
  <PresentationFormat>Laajakuva</PresentationFormat>
  <Paragraphs>63</Paragraphs>
  <Slides>17</Slides>
  <Notes>0</Notes>
  <HiddenSlides>0</HiddenSlides>
  <MMClips>0</MMClips>
  <ScaleCrop>false</ScaleCrop>
  <HeadingPairs>
    <vt:vector size="6" baseType="variant">
      <vt:variant>
        <vt:lpstr>Käytetyt fontit</vt:lpstr>
      </vt:variant>
      <vt:variant>
        <vt:i4>10</vt:i4>
      </vt:variant>
      <vt:variant>
        <vt:lpstr>Teema</vt:lpstr>
      </vt:variant>
      <vt:variant>
        <vt:i4>6</vt:i4>
      </vt:variant>
      <vt:variant>
        <vt:lpstr>Dian otsikot</vt:lpstr>
      </vt:variant>
      <vt:variant>
        <vt:i4>17</vt:i4>
      </vt:variant>
    </vt:vector>
  </HeadingPairs>
  <TitlesOfParts>
    <vt:vector size="33" baseType="lpstr">
      <vt:lpstr>Arial</vt:lpstr>
      <vt:lpstr>Avenir Next</vt:lpstr>
      <vt:lpstr>Avenir Next Demi Bold</vt:lpstr>
      <vt:lpstr>Avenir Next Medium</vt:lpstr>
      <vt:lpstr>Calibri</vt:lpstr>
      <vt:lpstr>Century Gothic</vt:lpstr>
      <vt:lpstr>CG Times</vt:lpstr>
      <vt:lpstr>Montserrat</vt:lpstr>
      <vt:lpstr>Times New Roman</vt:lpstr>
      <vt:lpstr>Verdana</vt:lpstr>
      <vt:lpstr>Keskuskauppakamarin pohja</vt:lpstr>
      <vt:lpstr>Beige</vt:lpstr>
      <vt:lpstr>Sininen</vt:lpstr>
      <vt:lpstr>Pinkki</vt:lpstr>
      <vt:lpstr>Lime</vt:lpstr>
      <vt:lpstr>2_MDIMIDI</vt:lpstr>
      <vt:lpstr>HALLITUS  2025</vt:lpstr>
      <vt:lpstr>HALLITUS 2025   </vt:lpstr>
      <vt:lpstr>VALIOKUNNAT  2025</vt:lpstr>
      <vt:lpstr>   ELINKEINOPOLITIIKAN VALIOKUNTA   PJ Mattila Samu, kaupunkikehitysjohtaja, Raision kaupunki, Raisio VPJ Välimäki Tomi, Senior Partner, MPS Yhtiöt, Turku Aakula Olli, toimitusjohtaja, LähiTapiola Varsinais-Suomi Keskinäinen Vakuutusyhtiö, Turku Aitos Juha, johtaja, Aito Säästöpankki Oy, Turku Arponen Jyri, maakuntajohtaja, Varsinais-Suomen Liitto, Turku Granberg Riku, toimitusjohtaja, Dewaco Oy, Laitila Heininen Jaakko, yrittäjä, Varsinaisbitumi Oy, Turku Heinonen Jarkko, elinkeinojohtaja, Uudenkaupungin kaupunki, Uusikaupunki Heinonen Jarna, professori, Turun yliopiston kauppakorkeakoulu, Turku Jussinmäki Jari, kaupunginjohtaja, Paimion kaupunki, Paimio Jutila Ari, toimitusjohtaja, Laitilan Tilikiinteistö Oy, Laitila Knaapi Harri, Executive Headhunter, InHunt Group Oy, Turku Laine Jouni T., Founder, Mitale oy, Turku Lauri Markus, aluejohtaja, Oma Säästöpankki Turku Kauppatori, Turku Leppänen Laura, kaupunginjohtaja, Naantalin kaupunki, Naantali Levomäki Mirva, toimitusjohtaja, Turun seudun puhdistamo Oy, Turku Meri Jyrki, aluejohtaja, YIT Housing Oy, Turku Merla Tommi, toimitusjohtaja, FinaMer Oy, Turku Moilanen Jyrki, toimitusjohtaja, Yrityssalo Oy, Salo Nyfors Matti, toimitusjohtaja, Munax Oy, Laitila         Pajula Mikko, aluejohtaja, Canon Business Center Turku, Turku Palander Vesa, elinvoimajohtaja, Turun kaupunki, Turku Palenius Tom, toimitusjohtaja, Business Turku, Turku Pentti Anne, KTM, tietokirjailija, Fandonia Oy, Merimasku Rouvali Mari, Consultant, Catella Property Oy, Turku Ruohola Jarkko, hallituksen puheenjohtaja, Asianajotoimisto Edelle Oy, Turku Ruohonen Pasi, toimitusjohtaja, Siivouspalvelu Kota Oy, Turku Salama Antero, hallituksen puheenjohtaja, Rakennus-Salama Oy, Turku Salmi Sirpa, toimitusjohtaja, KAAWA Oy, Turku Savo Aapo, toimitusjohtaja, Hunajayhtymä Oy, Kojonkulma Savo Veli-Matti, strategiakonsultti ja johdon valmentaja, wesavo Oy, Turku Säteri Taru, puheenjohtaja, Turun Eläinsuojeluyhdistys - Åbo Djurskyddsförening ry, Turku Tolppanen Timo, kunnanjohtaja, Oripään kunta, Oripää Torvinen Katariina, toimitusjohtaja, Ukipolis Oy, Uusikaupunki Vehviläinen Lasse, toimitusjohtaja, OP Vakka-Auranmaa, Aura Vuorinen Tomi, CEO, MPA Group Oy, Turku   Yhteysjäsen Kalliokoski Okku, vs. elinkeino- työvoima- ja osaaminen vastuualueen johtaja, Varsinais-Suomen ELY-keskus, Turku   Nuorkauppakamarijäsenet Wallin Marjut, talousasiantuntija, asiakas- ja palveluneuvoja (JCI Auranmaa) Häkkinen Sini, ylitarkastaja (JCI Turku)   </vt:lpstr>
      <vt:lpstr>  HYVINVOINTI- JA TERVEYSALAN VALIOKUNTA   PJ Gustafsson Tomi, liiketoimintajohtaja, Terveystalo Turun seutu, Tku VPJ Viitanen Ville, toimitusjohtaja, Lounais-Suomen Syöpäyhdistys r.y., Turku Ahonen Aki, aluejohtaja, Pihlajalinna Turku Oy, Turku Antila Ilari, toimitusjohtaja, Uniogen Oy, Turku Blomster Juuso, CEO, Precordior Oy, Turku Gröndahl Tiiamari, johtava proviisori, Länsikeskuksen apteekki, Turku Hajdini Gazmend, toimitusjohtaja, Hammaslaboratorio GeciLab Oy, Turku Hellsten Kristiina, FT, liikkeenjohdon konsultti, Kvaliteekki, Turku Holm Anu, sairaalafyysikko, Recuror Oy, Turku Huovinen Nanette, toiminnanjohtaja, Varsinais-Suomen Sydänpiiri ry, Turku Iiskala Paulina, toimitusjohtaja, Laitilan Terveyskoti Oy, Laitila Isotalo Anne, koulutusjohtaja, Turun ammattikorkeakoulu, Turku Kaartovuori Birgit, talousvastaava, Liikehäiriösairauksien liitto ry, Turku Karlsson Susanne, toimitusjohtaja, Parkinmäen Palvelutalo oy, Turku Kero Markku, erikoislääkäri, Addiktum Oy, Turku Ketonen Jussi, toiminnanjohtaja, Perhekuntoutuskeskus Lauste ry, Tku Kossila Pauli, HLL, toimitusjohtaja, AAA - Aboadent oy, Turku Laaksonen Jaana, yksikönjohtaja, Mehiläinen NEO -yksikkö Turku, Tku Laaksonen Liisa, toimitusjohtaja, IloMieli Oy, Turku Lahtiranta Janne, asiakkuusvastaava, hyvinvointi, Business Turku, Tku Laine Tarja, toimitusjohtaja, Myllykoti Oy, Turku Liikkanen Heidi, toimitusjohtaja, Mediq Suomi Oy, Espoo Lintuaho Kari, toiminnanjohtaja, Lastensuojelupalvelut Omppu Oy, Turku Luukkonen Katri, hammaslääkäri, hall. pj., Katri Luukkonen Oy / Hammaslääkäriasema Clinident, Turku Läärä Jukka, kehittämispäällikkö, Lounais-Suomen Liikunta ja Urheilu ry, LiikU, Turku      Mannila Kalle-Pekka, toiminnanjohtaja, SPR Varsinais-Suomen piiri, Tku Mikkola Sasu, toimitusjohtaja, Varsinais-Suomen sosiaalipalvelut Oy, Piikkiö Mäki Kirsi-Marja, toimitusjohtaja, Trilog Oy, Turku Ojala Birgitta, kuntoutuspäällikkö, Sunborn Saga Oy / Kuntoutuskeskus Ruissalo, Turku Pekki Anu, toimitusjohtaja, Finla Työterveys Oy, Turku Puhakka Antti, toimitusjohtaja, Suomen Neurolaboratorio Oy, Turku Pyykkö Mika, toiminnanjohtaja, Aivoliitto ry, Turku Pärkkä Päivi, työkykyjohtamisen kehittämispäällikkö, Keskinäinen Työeläkevakuutusyhtiö ELO, Turku Rehmonen Elina, toimitusjohtaja, UpWeGo Oy, Turku Ruhtinas Mikko, myyntipäällikkö, KiiltoClean Oy, Turku Rytsä Päivi, Partner, Nuorten ohjaus- ja koulutuspalvelut Nuohko  (Rytsä Group Oy), Raisio Taskinen Tuire, yksikönjohtaja, Lääkärikeskus Aava Oy, Turku Vanharanta Tanja, toimitusjohtaja, Sosiaalipalvelusäätiö Ote sr., Naantali Wikman-Heinonen Hanna, toimitusjohtaja, KT-Keskus Arvo  (Kognitiivinen käyttäytymisterapiakeskus Arvo Oy), Turku   Yhteysjäsen Tarr Tiina, koulutuspäällikkö, Turun ammatti-instituutti, Turku   Nuorkauppakamarijäsenet Riissanen Roni, operatiivinen johtaja (JCI Airisto) Tuomisto Petra Anitta, hankeasiantuntija, Turun ammattikorkeakoulu Oy, Turku (JCI Aurajoki) </vt:lpstr>
      <vt:lpstr> ICT-VALIOKUNTA    PJ Syväjärvi Petri, toimitusjohtaja, Lounea Yritysratkaisut Oy, Salo VPJ Suvanto Ville, Head of Sales, Gofore Oyj, Turku Eerola Perttu, CFO, Unikie Oy, Turku Hoikkala Petrus, Team Manager, Business Controlling, Elomatic Oy Huttunen Timo, asiakkuuspäällikkö, TechTurku, Business Turku, Turku Högmander Tommi, TJ, FirstView Digital, Turku Ketopaikka Anssi, Talent Acquisition Partner, Witted Megacorp Oyj, Turku Koivisto Tuomas, toimitusjohtaja, Partner, Finvoicer Group Oy, Turku Kontulainen Jukka, toimitusjohtaja, Sensoan Oy, Salo Korhonen Karri, aluejohtaja, Saranen Consulting Oy, Turku Kosmala Sami, liiketoimintajohtaja, Oscar Software Oy, Raisio Kulmala Jori, Sales Manager, Konica Minolta Business Solutions Finland Oy, Turku Kuusisto Anne, yrittäjä, AmiPro Service Oy, Laitila Lehto Jukka, Vice President kuluttaja-asiakkaat, aluejohtaja, Länsi-Suomi Elisa Oyj, Turku Malén Elina, COO, Dream Devices Technologies Oy, Turku Merilä Juha, liiketoimintajohtaja, Vakka-Suomen Puhelin Oy, Turku Nevalainen Jari, toimitusjohtaja, 2M-IT Oy, Turku Nurkkala Rainer, toimitusjohtaja, Elcon Solutions Oy, Turku Oksanen Tiia, Public Account Manager, Dell Oy Ab, Nousiainen     Palonen Juha, toimitusjohtaja, Somic Oy, Turku Pousi Kai, liiketoimintajohtaja, Kuntien Tiera, Turku Rantala Jukka, Partner, Senior Advisor, Cadmatic Oy, Turku Ringvall Sami, Business Development Manager, Enter SystemSolutions Oy, Turku Rokkanen Juha, CEO, Owner, Rocterim Oy, Turku Saari Jaakko, Head of Client Operations, Intelligent Solutions, Digia Finland Oy, Turku Satama Jorma, toimitusjohtaja, Turku Sireeni-Seirala Sari, Sales Director, Business Applications and Software, Fujitsu Finland Oy, Turku Sorvali Terhi, toimitusjohtaja, Anders Innovations Oy, Turku Ström Toni, liiketoimintajohtaja, Nova Servo Oy, Paimio Suominen Joonas, CEO, Digiloikka Oy, Turku Toivanen Kari, asiakkuusjohtaja, Solita Oy, Turku Tuomisto Antti, lehtori, Turun yliopisto, Turku Vainio Jaakko, Chief Operating Officer, Silo AI, Turku Vasanen Antti, tietopalvelupäällikkö, Varsinais-Suomen liitto, Turku Vehmanen Markus, Vice President, CGI Suomi Oy (IPS), Turku Viitanen Ari, COB, Carina Solutions Oy, Kaarina Villa Marko, Region Head, Telia Finland Oyj, Turku Wessman Esko, toimitusjohtaja, Nordicmind Oy, Espoo   Nuorkauppakamarijäsenet Hiltunen Niko, Partner Development Manager (JCI Turku) Tapio Janita, analyytikkokonsultti (JCI Salo) </vt:lpstr>
      <vt:lpstr>    KAUPAN JA PALVELUN VALIOKUNTA   PJ Katajainen Katarina, kaupallinen johtaja, Hakonen Solutions Oy, Turku VPJ Hantula Mari, toimitusjohtaja, Kauppakeskus Mylly Oy, Raisio Aaltonen Hannu, toimitusjohtaja, Mahile Oy, Turku Ala-Nissilä Olli, toimitusjohtaja, Varsinais-Suomen Auto-Center Oy, Raisio Alatalo Merja, palvelujohtaja, N-Clean Oy, Turku Andersen Sakari, toimitusjohtaja, Multipak Finland Oy, Turku Arell Kati, toimitusjohtaja, Proviter Oy, Naantali Eronen Kirsi, toiminnanjohtaja, Turun Ydinkeskustayhdistys ry, Turku Eteläpelto Henri, kauppakeskusjohtaja, Turun Hansakortteli Oy, Turku Hajdini Rinor, toimitusjohtaja, Pihan Kuningatar Oy, Lieto Hietanen Marko, toimitusjohtaja, yrittäjä, Auraclean Oy, Piikkiö Junnila Sami, toimialajohtaja, Turun Osuuskauppa, Turku Järvelä Heli, kauppakeskuspäällikkö, Kauppakeskus Skanssi Oy, Turku Kauppinen Jaakko, kauppias, Foodelicious Ay, K-Citymarket Skanssi, Turku Koskinen Ismo, toimitusjohtaja, Lounais-Suomen Kaupunkikiinteistöt Oy, Turku Kuru Jouni, toimitusjohtaja, Brave Teddy Oy, Turku Laanti Juha, aluepäällikkö, Alko Oy, Turku Lehtinen Sakari, toimitusjohtaja, Sn-Kiinnike Oy, Turku Lehtola Aleksi, yksikön päällikkö, Securitas Oy, Turku Lundén Aleksi, Senior Legal Counsel, Fondia Oyj, Turku         Marjanen Heli, professori, Turun yliopiston kauppakorkeakoulu, Turku Mattila Riikka, tavaratalon johtaja, Stockmann Oyj, Turku Maunu Ulla-Maija, kehitysjohtaja, Avasta Invest Oy, Turku Puhakka Anni, kauppias, yrittäjä, Sprattus Oy, Turku Röxell Birgitta, palvelujohtaja, SOL Palvelut Oy, Turku Salonen Janne, tulosyksikön johtaja, Lindström Oy, Turku Sandberg Jussi, hallituksen puheenjohtaja, Kaihdinliike Sandberg Oy, Turku Sipilä Juho, operatiivinen johtaja, Carglass Finland Oy, Raisio Siro Krista, asianajaja, Asianajotoimisto Edelle Oy Turku Uotila Henri, myyntipäällikkö, Stark Suomi Oy - STARK Turku, Turku Vainio Nina, yrittäjä, DiOpe, Turku Vehkala Minnaliisa, liiketoimintajohtaja, Turun Seudun Osuuspankki, Turku Virtanen Janne, aluejohtaja, Kesko Oyj Lounais-Suomi Turku, Turku Vuorenvirta Risto, AA, VT, AAtsto Laakso Laaksonen Vuorenvirta Oy, Turku   Nuorkauppakamarijäsenet Mullo David, avainasiakaspäällikkö, Tietokeskus Finland Oy, Turku (JCI Aurajoki) Nurmi Jari, KHT-tilintarkastaja, KPMG Oy Ab, Turku (JCI Loimaa)  </vt:lpstr>
      <vt:lpstr>    KIINTEISTÖ- JA RAKENNUSALAN VALIOKUNTA   PJ Kallio Juuso, toiminnanjohtaja, Kiinteistöliitto Varsinais-Suomi ry, Turku VPJ Muurinen Aleksi, toimitusjohtaja, Ainoa Partners Oy, Lieto Arjasmaa Kimmo, toimitusjohtaja, Arjasmaa Yhtiöt Oy, Raisio Eriksson Taina, tutkimusjohtaja, Turun yliopiston kauppakorkeakoulu, Turku Heikkilä Antti, kiinteistöpäällikkö, Turun Osuuskauppa, Turku Helin Janne, Area Director Turku, Architecture Director, ARCO Architecture Company Oy, Turku Hiekka Samuli, kiinteistöpäällikkö, Auratum Oy, Turku Ikäheimonen Jaska, Senior Legal Counsel, KPMG Oy Ab, Turku Kaamanen Jussi, toimitusjohtaja, Insinööritoimisto Aalto-Setälä Oy, Turku Karawatski Iiro, hallituksen puheenjohtaja, Karawatski Oy, Naantali Kauriala Marianna, paloturvallisuussuunnittelija, Palotekninen Insinööritoimisto Markku Kauriala Oy, Turku Kavén Maria, talouspäällikkö, Rakenne-Kylänpää Oy, Mynämäki Keitilä Matti, aluejohtaja, TA-Asumisoikeus Oy, Turku Kesti Niina, rakennusterveysasiantuntija, Poistoa Oy, Turku Kesäläinen Ari, toimitusjohtaja, Varsinais-Suomen Isännöintitalo Oy, Turku Kieksi Petri, toimitusjohtaja/projektijohtaja, Projektikuutio Oy, Naantali Kiviranta Juha, toimitusjohtaja, Cibes Amslift Oy, Turku Kortelainen Kai, yksikönpäällikkö, Caverion Suomi Oy, Turku Kronström Katri, toimitusjohtaja, Positum Oy, Turku Laakso Jukka, asianajaja, Eversheds Asianajotoimisto OY, Turku Laaksonen Timo, toimitusjohtaja, Maininki Kiinteistöpalvelut Oy, Kaarina Lappalainen Pasi, toimitusjohtaja, Nosto Consulting Oy, Turku Laukkanen Juha, toimitusjohtaja, Turun Seudun OP-Kiinteistökeskus Oy, OP Koti Turun Seutu Oy LKV, Turku Leinonen Esa, koulutus- ja tutkimuspäällikkö, Turun amk, Turku           Lundberg Izabella, toimitusjohtaja, Airfi Oy AB, Raisio Mäki Pekka, arkkitehti, TJ, Sigge Arkkitehdit Oy, Turku Orne Pekka, toimitusjohtaja, AD-Lux Oy, Turku Otava Olli-Pekka, toimitusjohtaja, TKU-Rakennus Oy, Turku Parkko Tanja, aluejohtaja, AFRY Buildings Finland Oy, Turku Rainio Petri, aluejohtaja, Sitowise Oy, Turku Ranne Jussi, aluejohtaja, Skanska Talonrakennus Oy, Turku Rosenblad Tony, hallituksen puheenjohtaja, Toimitilavälitys RHG Oy, Turku Sahonen Veli-Matti, aluejohtaja, Are Oy, Turku Salminen Eero, yksikön päällikkö, Ramboll Finland Oy, Turku Salo Harri, johtaja, Turku Energia Oy, Turku Suovo Katja, aluepäällikkö, Talonrakennusteollisuuden Lounais-Suomen piiri ry, Turku Torppa Antti, toimitusjohtaja, Geo-Master Oy, Turku Vainio Miikka, toimitusjohtaja, Teijo-talot Oy, Perniö Valtanen Jenni, Suomen Laiturikauppa Oy, Hietamäki Valtonen Rami, johtaja, kustannuslaskenta, A-Insinöörit Rakennuttaminen, Turku Virtala Samuli, aluejohtaja, Rakennuttajatoimisto HTJ Oy, Turku Wallin Tero, toimitusjohtaja, Vakkakylmä Oy, Raisio   Yhteysjäsen Hovi Christina, kaupunkiympäristöjohtaja, Turun kaupunki, Turku   Nuorkauppakamarijäsenet Niskala Jussi, liiketoiminnan kehityspäällikkö (JCI Loimaa) Öhrnberg Camilla, hankekehityspäällikkö (JCI Turku)     </vt:lpstr>
      <vt:lpstr>KOULUTUS- JA TYÖVOIMAVALIOKUNTA   PJ Taipale Maria, johtava rehtori, Raision Seudun koulutuskuntayhtymä, Raisio VPJ Ranta Annika, kehittämiskonsultti, Humap Consultation Oy, Turku Harkkila Ilkka, kuntayhtymän johtaja, Peimarin koulutuskuntayhtymä, Ammattiopisto Livia, Piikkiö Heinonen Ulla, johtaja, Turun kauppakorkeakoulu, TSE exe, Turku Jokela Simo, aluejohtaja, Mandatum Henkivakuutusosakeyhtiö, Turku Jokinen Sari, kouluttaja, Työintoo Oy, Turku Jokiranta Mari, Business Psychologist, Vincit Oyj, Turku Järvinen Juha, toimitusjohtaja, Turun musiikinopetus Oy – Turun konservatorio, Turku Karvonen Essi, Advisor, HRS Advisors Oy, Turku Kraappa Veera, Senior HR Manager, Wärtsilä Finland Oy, Turku Känkänen Leena, aluepäällikkö, Barona Lounais-Suomi, Turku Lahtonen Jari, asiakaspäällikkö, Keskinäinen Vakuutusyhtiö Fennia, Turku Lähde Petri, johtava rehtori, Lounais-Suomen koulutuskuntayhtymä, Loimaa Malaska Sanna, varatoimitusjohtaja, Puro tekstiilihuoltopalvelu Oy, Turku Miettinen-Rantala Sari, toimitusjohtaja, Ilon Lantti Oy, Naantali Paalasmaa Johanna, CEO, Luotsi Työelämäpalvelut Oy, Turku Rosala Lassi, elinkeinoasiamies, Naantalin kaupunki, Naantali Roslöf Janne, Direktör, Centret för livslångt lärande, Åbo Akademi, Turku Saarinen Ainokaisa, kehitysjohtaja, Telia Finland Oyj, Turku Saine Anja, johtajuuskehittäjä, Coach, Ductorcon, Masku     Saunamäki Julia, henkilöstökonsultti, EKA Länsi Oy / Eilakaisla, Turku Savolainen Sami, palvelujohtaja, Turun ammattikorkeakoulu Oy, Turku Siekkeli Anna-Mari, toimitusjohtaja, Sparrikumppani, Turku Silver Teija, henkilöstöjohtaja, Kaarea Oy, Turku Spiik Karl-Magnus, yrittäjäekonomi, LJK, Karl-Magnus Spiik Oy, Turku Suonsivu Annemari, koulutusjohtaja, Spesia Oy Turku, Turku Suortamo Timo, aluejohtaja, Rastor-instituutti, Turku Talvinen Maija, Area and Development Manager, Tuocon Oy, Turku Töyry Anette, henkilöstöjohtaja, Lowell Suomi Oy, Turku Uurto Miikka, seniorikonsultti, Eezy Personnel Oy, Turku Vanne Tuomas, HR-johtaja, Teleste Oyj, Turku Velin Eija, koulutuspäällikkö, Turun yliopisto, Turku Virtanen Tommi, erityisasiantuntija, Yrityssalo Oy, Salo Ylikylä-Elers Suvi, kumppanuuspäällikkö, Nuorten yrittäjyys ja talous NYT, Turku   Nuorkauppakamarijäsenet Pukonen Inga, myyntijohtaja, Wallac Oy / Revvity Inc, Turku (JCI Turku) Niemi Annika, asiakkuusneuvoja, OP Vakka-Auranmaa, Turku (JCI Airisto)    </vt:lpstr>
      <vt:lpstr> KULJETUS- JA LOGISTIIKKAVALIOKUNTA   PJ Saaristo-Levin Heidi, kaavoituspäällikkö, Paraisten kaupunki, Parainen VPJ Laurén Terhi, toimitusjohtaja, Turun Autoilijat ry, Turku Aaltonen Juha, aluejohtaja, Finavia Oyj Länsi-Suomen alue Turun lentoasema, Turku Backman Alex, avainasiakaspäällikkö, Finnlines Oyj, Helsinki Furu Mikael, Chief Supply Chain Officer, Nordkalk Oy Ab, Parainen Gröndahl Tommi, liiketoimintapäällikkö, Remeo Oy, Turku Gustafsson Magnus, FT, Åbo Akademi, Turku Hirvonen Sanna, CEO / Operative Manager, Frans Logistics Solutions Oy, Turku  Juhantila Olli-Pekka, kuntayhtymän johtaja, Salon seudun koulutuskuntayhtymä, Salo  Kalleinen Roni, liikennepäällikkö, Moonway Oy Ab, Turku Kalske Petri, Head of Industrial Solutions, Unikie Oy, Turku Kortelainen Sami, Logistics Manager, Yara Suomi Oy, Uusikaupunki Lausvaara Janne, toimitusjohtaja, Tietorahti Oy, Kaarina Lindström Stefan, toimitusjohtaja, Turun Vapaavarasto Oy, Turku Metsäranta Heikki, DI, yrittäjä, Wuutis Oy, Turku Mäki Riitta, koulutuspäällikkö, logistiikka, Novida, Loimaa Mäkipere Markku, toimitusjohtaja, Stevena Oy, Naantali Nieminen Mikko, markkinointijohtaja, Nostokonepalvelu Oy, Turku Pakarinen Päivi, Logistics Manager, TM System Finland Oy, Turku     Parkkonen Juha, toimitusjohtaja, Turun Kaupunkiliikenne Oy, Turku Pekanheimo Antti, operatiivinen johtaja, Turun satama Oy, Turku Roos Pasi, turvallisuus- ja liikennejohtaja, Suomen Lauttaliikenne Oy, Turku Rosin Beppe, CEO, Meriaura Oy, Turku Siitonen Tero, toimitusjohtaja, SKAL Länsi-Suomi ry, Turku Solakivi Tomi, tutkijatohtori, Turun yliopiston kauppakorkeakoulu, Turku Sundin Jarmo, toimitusjohtaja, Villen Huolinta Oy, Turku Urmas Matti, toimitusjohtaja, f Freja Transport &amp; Logistics Oy, Turku Vainiala Yrjö, satamajohtaja, Naantalin satama, Naantali Vikman Linda, toimitusjohtaja, Logitrail Oy, Raisio Öhman Tom, General Manager, X-WK Logistics Oy Ab, Turku   Yhteysjäsen Päiviö Tuovi, johtaja, V-S ELY-Keskus, Turku   Nuorkauppakamarijäsenet Kesti Suvi, markkinoinnin asiantuntija (JCI Airisto) Runola Otto, tuotantoinsinööri, IONCOR, Uusikaupunki (JCI Vakka-Suomi) </vt:lpstr>
      <vt:lpstr> Laki- ja talousvaliokunta    PJ Heinonen Jukka, Vice President, Cargotec Oyj, Turku VPJ Tuomela Tero-Seppo, liiketoiminnan kehitysjohtaja KTL, Elomatic Oy, Turku Aaltonen Sini, yritysrahoituspäällikkö, Someron Säästöpankki, Somero Adamsson Kirsi, veroasiantuntija, KPMG Oy Ab, Turku Arjonen Maria, toimitusjohtaja, Laki ja Vesi Oy, Turku Harjula Raija, talousjohtaja, Lämpöpuisto Oy, Turku Helle Timo, Partner, KHT, Advico Grant Thornton Oy, Turku Hirvoila Teppo, talousjohtaja, Varsinais-Suomen Auto-Center Oy, Raisio Hollmén Iiro, asianajaja, Asianajotoimisto Edelle Oy, Turku Hookana Heli, johtava asiantuntija, Talenom Oyj Turun toimisto, Turku Isotalo Jyrki, aluepäällikkö, Finnvera Oyj, Lounais-Suomen alue, Turku Jalava Nina, palvelupäällikkö, IF Vahinkovakuutusyhtiö Oyj, Turku Junes Riikka, palvelupäällikkö, LähiTapiola Varsinais-Suomi, Turku Koivulehto-Mäkitalo Sari, lakiasiainjohtaja, Raisio Oyj, Raisio Koivunen Maija, johtaja, Oma Säästöpankki Turku Kauppatori, Turku Kulovaara Valpuri, OTM, KTM, yrittäjä, Suomen vero- ja lakipalvelu Oy, Turku Lehtonen Jaana, Senior Manager, Advisory services, BDO Oy, Turku Lundén Katja, KTM, talousjohtaja, Rakennustoimisto Lundén Oy, Turku Lundén Tuomas, talousjohtaja, Oy Lunden Ab Jalostaja, Turku Malinen Jari, asianajaja, Eversheds Asianajotoimisto Oy, Turku Manner Matti, asianajaja, Asianajotoimisto Brander &amp; Manner Oy, Turku Meriluoto Anton, johtaja vero- ja yhtiöoikeudelliset palvelut,  TietoAkseli Oy, Turku Mäkelä Sarianne, toimitusjohtaja, Serenum Oy, Turku Niemi Lari, talousjohtaja, Meyer Turku Oy, Turku Oksa Minna, Senior Manager, PricewaterhouseCoopers Oy, Turku         Palaja Niina, toimitusjohtaja, Asianajotoimisto Palaja Rintanen &amp; Co Oy, Turku Peura Sami, toimitusjohtaja, Lounaisrannikon Osuuspankki, Uusikaupunki Rantala Jukka, lehtori, koulutusvastaava, Turun ammattikorkeakoulu, Turku Reunanen Hannamaija, talousjohtaja, Turun Osuuskauppa, Turku Sandell Päivi, päälakimies, Burger-In Oy, Turku Soinio Osmo, KHT-tilintarkastaja, Soinio &amp; Co Oy KHT-yhteisö, Turku Soukola Jari, pankinjohtaja, Danske Bank A/S Suomen sivuliike, Turku Syväjärvi Elina, talous- ja hallinto johtaja, Lounais-Suomen Jätehuolto Oy, Turku Tuohimäki Hanna, Legal Councel, Lantmännen Feed Oy, Turku Tuomikoski Samuli, toimitusjohtaja, Tuomikoski Legal Oy, Turku Virri Paula, päälakimies, Yleinen työttömyyskassa YTK, Loimaa Vuorinen Niko, General Counsel, Kiinteistölakimies Suomi Uusimaa Oy, Turku    Yhteysjäsenet Sorvari Katarina, hovioikeudenneuvos, OTT, Turun hovioikeus, Turku Wigelius Miikka, toimistopäällikkö, Lounais-Suomen verotoimisto, Turku   Nuorkauppakamarijäsenet Kangas Pyry, Turku (JCI Aurajoki) Lehtilä Emilia, asiakaspäällikkö, KTI Laskutus Oy, Turku (JCI Auranmaa) </vt:lpstr>
      <vt:lpstr>  MATKAILU- JA ELÄMYSVALIOKUNTA   PJ Lohikoski Tomi, toimitusjohtaja, Muumimaailma Oy, Naantali  VPJ Savolainen Mikaela, strategiajohtaja, Oy Nord Wine Finland Ltd, Turku  Arvonen Roosa, vuokrauspäällikkö, Salo IoT Park Oy, Salo  Havia Harri, toimialajohtaja, Turun Osuuskauppa, Turku  Hirvenoja Satu, myynti- ja markkinointijohtaja, Finnlines Oyj, Turku  Jansson Tuuli, elinvoimapäällikkö, Vehmaan, Taivassalon ja Kustavin kunnat, Vinkkilä  Jokisuu Pekka, hallituksen puheenjohtaja, Kultaranta Resort Oy, Naantali  Joukanen Ilkka, toimitusjohtaja, Restile Oy, Turku  Kalhama Janne, toimitusjohtaja, Flowpark Oy, Turku  Kangas Pentti-Oskari, matkailuyrittäjä, Herrankukkaro Oy, Turku  Keto-Seppälä Maarit, tuottaja, Tanssiteatteri ERI, Turku  Kuusniemi Riikka, toimitusjohtaja, Sunborn Oy, Turku  Lehti Olli, toimitusjohtaja, Teijon Merikiinteistöt Oy, Perniö Lehtilä Pia, General Manager, Scandic Turku, Turku  Lehtinen Eero, markkinointipäällikkö, Alfons Håkans Oy, Turku  Leimu Kirsi, museoamanuenssi, Raision museo Harkko, Raision kaupunki, Raisio  Leppäkoski Katja, toimitusjohtaja, Logomo Oy, Turku  Liljeqvist Tanja, hotellipäällikkö, Salmonfarm Ab Oy, Kasnäs  Lintula Sari, elinvoimakoordinaattori, Sauvon kunta, Sauvo  Mäenpää Kari, toimitusjohtaja, Intentus Oy, Paimio  Nikkilä Kaisa, toiminnanjohtaja, Liedon Vanhalinna -säätiö sr., Lieto        Nurmi Tiia, Operations Supervisor Turku, Bob W Technologies Finland Oy, Turku Ojala Joonas, toimitusjohtaja, Hotel Kakola Oy, Turku  Rautiainen Tarja, toimitusjohtaja, Naantalin Matkailu Oy, Naantali  Renström Niina, markkinointipäällikkö, Åbo Svenska Teater, Turku Salonen Jari, toimitusjohtaja, PN Turku Oy, Turku  Sara Tuomas, toimitusjohtaja, Flegma Oy, Turku  Sjöbring Hanna, kauppapaikkapäällikkö, Turun kaupunki, Turku  Sjöstrand Philip, myyntijohtaja, Viking Line Abp, Turku  Teräs Ulla, toimitusjohtaja, Forum Marinum säätiö, Turku  Tupala Tero, toimitusjohtaja, Alastaro Circuit Oy, Virttaa  Valkama Arto, toimitusjohtaja, Turun kaupunginteatteri Oy, Turku  Valtola Jussi, hotellinjohtaja, Holiday Club Resorts Oy, Turku  Vanhala Krista, toimitusjohtaja, Unica Oy, Turku  Varjonen Carita, toimitusjohtaja, SHIFT Events Oy, Turku   Yhteysjäsen  Kukkohovi Kristiina, toimitusjohtaja, Visit Turku Archipelago Oy, Turku   Nuorkauppakamarijäsenet  Hyvönen Janni, automyyjä, yritysmyynti (JCI Raisio-Naantali)  Laakso Jenni, luottohallinnon johtaja, OP Lounaisrannikko, Uki (JCI Aurajoki)  </vt:lpstr>
      <vt:lpstr>TEOLLISUUSVALIOKUNTA  PJ Penttilä Tomi, tuotantolaitoksen johtaja, Bayer Oy, Turku VPJ Ohlsson Jussi, toimitusjohtaja, Stera Group Oy, Turku Aaltonen Jarmo, toimitusjohtaja, EJOT Sormat Oy, Rusko Adolfsson Mia, alueasiamies, Tekniikan akateemiset TEK, Turun aluetsto, Turku Arminen Mikko, toimitusjohtaja, Scason oy, Turku Aronen Kimmo, toimitusjohtaja, NaMe Metal Oy, Naantali Arvonen Pertti, hallituksen puheenjohtaja, UWIS Oy, Turku Erfe Artem, toimitusjohtaja, Mivepa Oy, Laitila Fiskaali Mikko, toimitusjohtaja, Stremet Oy, Salo Friman Joni, toimitusjohtaja, Veme Oy, Laitila Fröberg-Niemi Linda, johtaja, CleanTurku, Business Turku, Turku Hakala Mikko, toimitusjohtaja, Shipbuilding Completion Oy, Tku Heinonen Heikki, toimitusjohtaja, Wiima Logistics Oy, Turku Heinonen Sami, toimitusjohtaja, Detector Oy, Turku Helenius Timo, CEO, LM-Instruments Oy, Parainen Hellsten Sami, yrittäjä/toimitusjohtaja, Nurminen Tools Oy, Naantali Huttunen Timo, toimitusjohtaja, Lännen MCE Oy, Loimaa Juvankoski Satu, Development Manager, Pemamek Oy, Loimaa Järvi Jaakko, dekaani, teknillinen tiedekunta, Turun yliopisto, Turku Jääskeläinen Aki, toimitusjohtaja, KiiltoClean Oy, Turku Kankaanpää Teija, tehtaanjohtaja, Yara Suomi Oy, Uki Kontu Mauri, teollisuusneuvos, Vahterus Oy, Kalanti Koskela Janne, toimitusjohtaja, Octomeca Oy, Naantali Kuusisto Raine, toimitusjohtaja, JS-Group Oy, Laitila         Lindström Jan, hankintajohtaja, Valmet Technologies, Turku Meltovaara Kari, hallituksen puheenjohtaja, toimitusjohtaja, Leipomo Rosten Oy, Turku Mäenranta Jari, toimitusjohtaja, Okartek Oy, Kaarina Rautarinta Timo, toimitusjohtaja, Uudenkaupungin Rautavalimo Oy, Uusikaupunki Riitahaara Kalle, toimitusjohtaja, Kuluoptimi Oy, Turku Ruokonen Juha, toimitusjohtaja, Vahasilta Oy, Paimio Salovaara Marko, toimitusjohtaja, OEM Finland Oy, Turku Taatila Vesa, rehtori-tj, Turun ammattikorkeakoulu Oy, Turku Tuominen Timo, liiketoimintajohtaja, Aurajoki Oy, Aura Tuunainen Mika, toimitusjohtaja, Jame-Shaft Oy, Salo Valtonen Jari, toimitusjohtaja, Industria Oy, Raisio Virta Juha, Vice President, Business Development and Marketing, Sandvik Mining and Construction Oy Loaders Turku, Turku Vuorinen Pasi, toimitusjohtaja, Kas-Par Oy, Turku Westerlund Anton, Vice President, Kongsberg Maritime Finland Oy, Turku   Yhteysjäsen Lääveri Anu, aluepäällikkö, Teknologiateollisuus ry, Turku   Nuorkauppakamarijäsenet Linna Johanna, Senior Adviser (JCI Salo) Palmroth Jatta-Maria, hankintapäällikkö, Bayer Oy, Turku (JCI Turku) </vt:lpstr>
      <vt:lpstr> VIESTINTÄ- JA MARKKINOINTIVALIOKUNTA  PJ Itänen Anne-Maarit, myynti- ja markkinointijohtaja, ÅU Media Ab, Turku VPJ Mylly Tapani, markkinointijohtaja, Business Turku, Turku Alhanen Miia, viestinnän ja markkinoinnin asiantuntija, Airfi Oy, Raisio Arko Mirja, markkinointipäällikkö, Turku Energia Oy, Turku Enala Juuso, Strategist Copywriter, Partner, Hansdotter, Turku Granström Mikko, toimitusjohtaja, Mainostoimisto 4D, Turku Hakala Anna, Head of Communications, Meyer Turku, Turku Hakulinen Meri, konseptipäällikkö, Kauppakeskus Mylly Oy, Raisio Halttunen-Välimaa Sanna, Head of Customer Success, Luxid Group Oy, Turku Hartemo Mari, Brand Manager, Turun ammattikorkeakoulu, Turku Helin Kirsti, toimitusjohtaja, Princeps Oy, Kaarina Hulsi Leena, viestintäyrittäjä, Viestintätoimisto Jokiranta Oy, Turku Junnila Iiro, CEO &amp; Co-Founder, Louhos Group Oy, Turku Järvinen Mirva, markkinointipäällikkö, Kauppakeskus Hansa GP Oy, Turku Ketola Tommi, myyntijohtaja, Hansaprint Oy, Turku Koivisto Anna, asiakkuusjohtaja, Idea Group Oy, Turku Kurkilahti Mika, Creative Director, A1 Media Oy, Kaarina Leppäaho Rauli, toimitusjohtaja, Celerpak Oy, Raisio Malila Saara, viestintäjohtaja, Turun kaupunki, Turku Marin Terhi, viestintäjohtaja, Turun Teknologiakiinteistöt Oy, Turku Maunu-Carrion Sini, kehitysjohtaja, Detector Oy, Turku Meska Sanna, toiminnanjohtaja, Läntinen tanssin aluekeskus, Turku Nieminen Jani, yrittäjä, Rabbit Visuals Oy, Turku Nurmi Michael, toimitusjohtaja, Förlags Ab Lindan Kustannus Oy, Kemiönsaari      Näsänen Riku, viestintäpäällikkö, Lounais-Suomen Jätehuolto Oy (LSJH), Turku Renberg Toni, Chief Marketing Officer, Cadmatic Oy, Turku Rokala Jani, toimitusjohtaja, Rajupaja Oy, Turku Romppanen Iiro, luova johtaja, Mama Creative Oy, Helsinki Räsänen Henna, viestintäpäällikkö, Turun Osuuskauppa, Turku Sahlberg Veera, operatiivinen johtaja, PN Turku Oy, Turku Saivosalmi Jonne, toimitusjohtaja, BriiffiGround Oy, Turku Sandberg Fanny, Account Executive, Passionate Community Lead, Vincit Oyj, Turku Saviluoto Liisa, viestintäpäällikkö, Vakka-Suomen Puhelin Oy, Uusikaupunki Simola Roosa, markkinointipäällikkö, Veritas Eläkevakuutus, Turku Uusitalo Eero, toimitusjohtaja, Mainostoimisto SST Oy, Turku Uusitalo-Sirén Suvi, viestintäpäällikkö, Varsinais-Suomen Yrittäjät, Turku Valde-Brown Tarja, partneri, Eurofacts Oy, Turku Vuori Päivi, Communications Specialist, Marketing, Teleste Oyj, Turku Willisi Mika, Director, Marketing, Sales &amp; Customer engagement, Lindström Oy, Turku Ålgars Jessica, viestintäpäällikkö, Naantalin kaupunki, Naantali   Nuorkauppakamarijäsenet Hiltunen Karoliina, yritysasiakaspäällikkö, LähiTapiola Varsinais-Suomi, Turku (JCI Raisio-Naantali) Sillanpää Eveliina, yrittäjä, graafinen suunnittelija (JCI Aurajoki) </vt:lpstr>
      <vt:lpstr>VAALIVALIOKUNTA   PJ Rinnevaara Jukka, Senior Advisor, Turku Rihko Matti, hallituksen puheenjohtaja, Tractatus Properties Oy, Masku  Routila Panu, hallituksen puheenjohtaja, Syväranta Group Oy, Naantali       VÄLITYSLAUTAKUNTA   PJ Heinonen Jukka, Vice President, Cargotec Oyj, Turku Koivulehto-Mäkitalo Sari, lakiasiainjohtaja, Raisio Oyj, Raisio Salminen Janne, professori, oikeustiede, Turun yliopisto, Turku Sandell Päivi, päälakimies, Burger-In Oy, Turku  Sorvari Katarina, hovioikeudenneuvos, OTT, Turun hovioikeus, Turku     </vt:lpstr>
      <vt:lpstr>KESKUSKAUPPAKAMARIN VALTUUSKUNTA </vt:lpstr>
      <vt:lpstr>Keskuskauppakamarin valtuuskunta 2025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Elyn tienpito ja liikenne</dc:title>
  <dc:creator>Taina Pärkö-Luotonen</dc:creator>
  <cp:keywords>Keskuskauppakamari</cp:keywords>
  <cp:lastModifiedBy>Taina Pärkö-Luotonen</cp:lastModifiedBy>
  <cp:revision>208</cp:revision>
  <dcterms:created xsi:type="dcterms:W3CDTF">2022-01-24T08:40:32Z</dcterms:created>
  <dcterms:modified xsi:type="dcterms:W3CDTF">2024-12-17T12:05:26Z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0x01010040C15EADB0630348842F951FC64965BE</vt:lpwstr>
  </property>
</Properties>
</file>