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7"/>
  </p:notesMasterIdLst>
  <p:sldIdLst>
    <p:sldId id="269" r:id="rId2"/>
    <p:sldId id="277" r:id="rId3"/>
    <p:sldId id="287" r:id="rId4"/>
    <p:sldId id="295" r:id="rId5"/>
    <p:sldId id="301" r:id="rId6"/>
  </p:sldIdLst>
  <p:sldSz cx="9144000" cy="5143500" type="screen16x9"/>
  <p:notesSz cx="6954838" cy="9240838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68ED9-A9CD-4972-BE6F-739535206DD6}" v="8" dt="2025-03-11T11:11:40.0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8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Arvioi yrityksenne tämän hetken valmius hyödyntää tekoälyä liiketoiminnassanne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7B73-49F8-942B-EB287E2CEA79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7B73-49F8-942B-EB287E2CEA79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7B73-49F8-942B-EB287E2CEA79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7B73-49F8-942B-EB287E2CEA79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7B73-49F8-942B-EB287E2CEA7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smtId="4294967295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Very weak</c:v>
                </c:pt>
                <c:pt idx="1">
                  <c:v>Weak</c:v>
                </c:pt>
                <c:pt idx="2">
                  <c:v>Moderate</c:v>
                </c:pt>
                <c:pt idx="3">
                  <c:v>Good</c:v>
                </c:pt>
                <c:pt idx="4">
                  <c:v>Very good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0.10112359550561797</c:v>
                </c:pt>
                <c:pt idx="1">
                  <c:v>0.29213483146067415</c:v>
                </c:pt>
                <c:pt idx="2">
                  <c:v>0.3707865168539326</c:v>
                </c:pt>
                <c:pt idx="3">
                  <c:v>0.20224719101123595</c:v>
                </c:pt>
                <c:pt idx="4">
                  <c:v>3.3707865168539325E-2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B73-49F8-942B-EB287E2CE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 smtId="4294967295"/>
            </a:pPr>
            <a:endParaRPr lang="en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Onko yrityksenne hyödyntänyt tekoälyä yrityksen ydinliiketoimintaan liittyen?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483D-4E4D-9F27-E337838348AC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483D-4E4D-9F27-E337838348AC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483D-4E4D-9F27-E337838348AC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483D-4E4D-9F27-E337838348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No, but we are planning to</c:v>
                </c:pt>
                <c:pt idx="2">
                  <c:v>No, and not planning to</c:v>
                </c:pt>
                <c:pt idx="3">
                  <c:v>I don't know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0.33707865168539325</c:v>
                </c:pt>
                <c:pt idx="1">
                  <c:v>0.3595505617977528</c:v>
                </c:pt>
                <c:pt idx="2">
                  <c:v>0.25842696629213485</c:v>
                </c:pt>
                <c:pt idx="3">
                  <c:v>4.49438202247191E-2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3D-4E4D-9F27-E33783834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smtId="4294967295"/>
            </a:pPr>
            <a:endParaRPr lang="en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Oletteko käyttäneet tekoälyä hyödyksi yrityksen muissa toiminnoissa? Esimerkiksi myynti, asiakaspalvelu, markkinointi.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C9DC-4F3D-8332-59A22E798681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C9DC-4F3D-8332-59A22E798681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C9DC-4F3D-8332-59A22E798681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C9DC-4F3D-8332-59A22E7986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Ei, mutta suunnittelemme</c:v>
                </c:pt>
                <c:pt idx="2">
                  <c:v>Ei, emmekä suunnittele</c:v>
                </c:pt>
                <c:pt idx="3">
                  <c:v>En osaa sanoa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0.449438202247191</c:v>
                </c:pt>
                <c:pt idx="1">
                  <c:v>0.25842696629213485</c:v>
                </c:pt>
                <c:pt idx="2">
                  <c:v>0.2247191011235955</c:v>
                </c:pt>
                <c:pt idx="3">
                  <c:v>6.741573033707865E-2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DC-4F3D-8332-59A22E798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Oletteko budjetoineet tekoälyn hyödyntämiseen erillisen määrärahan?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C9B5-430A-8647-E991D2770672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C9B5-430A-8647-E991D2770672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C9B5-430A-8647-E991D277067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0.11235955056179775</c:v>
                </c:pt>
                <c:pt idx="1">
                  <c:v>0.8539325842696629</c:v>
                </c:pt>
                <c:pt idx="2">
                  <c:v>3.3707865168539325E-2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B5-430A-8647-E991D2770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Mittaatteko tekoälyn tuottamaa arvoa ja sen vaikutuksia liiketoimintaanne?</c:v>
                </c:pt>
              </c:strCache>
            </c:strRef>
          </c:tx>
          <c:spPr>
            <a:solidFill>
              <a:srgbClr val="4682B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EDF8-4FBE-BCC7-CD1239A822E3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EDF8-4FBE-BCC7-CD1239A822E3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EDF8-4FBE-BCC7-CD1239A822E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mtId="4294967295"/>
                </a:pPr>
                <a:endParaRPr lang="en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7.8651685393258425E-2</c:v>
                </c:pt>
                <c:pt idx="1">
                  <c:v>0.88764044943820219</c:v>
                </c:pt>
                <c:pt idx="2">
                  <c:v>3.3707865168539325E-2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F8-4FBE-BCC7-CD1239A82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 sz="800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800" smtId="4294967295"/>
            </a:pPr>
            <a:endParaRPr lang="en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BE5AF5B2-01A4-4A45-B985-A8291E879270}" type="datetimeFigureOut">
              <a:rPr lang="en-FI" smtClean="0"/>
              <a:t>03/11/2025</a:t>
            </a:fld>
            <a:endParaRPr lang="en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33F114E6-193B-4A59-AA79-070945B4DFD1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11960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39423910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arn">
            <a:extLst>
              <a:ext uri="{FF2B5EF4-FFF2-40B4-BE49-F238E27FC236}">
                <a16:creationId xmlns:a16="http://schemas.microsoft.com/office/drawing/2014/main" id="{6E4F96BC-2717-41B6-B8FC-767837606C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3" name="PCont"/>
          <p:cNvSpPr>
            <a:spLocks noGrp="1"/>
          </p:cNvSpPr>
          <p:nvPr>
            <p:ph sz="quarter" idx="17"/>
          </p:nvPr>
        </p:nvSpPr>
        <p:spPr>
          <a:xfrm>
            <a:off x="467545" y="3435846"/>
            <a:ext cx="8207375" cy="129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2" name="Cont6"/>
          <p:cNvSpPr>
            <a:spLocks noGrp="1"/>
          </p:cNvSpPr>
          <p:nvPr>
            <p:ph sz="quarter" idx="22"/>
          </p:nvPr>
        </p:nvSpPr>
        <p:spPr>
          <a:xfrm>
            <a:off x="5990401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1" name="Cont5"/>
          <p:cNvSpPr>
            <a:spLocks noGrp="1"/>
          </p:cNvSpPr>
          <p:nvPr>
            <p:ph sz="quarter" idx="21"/>
          </p:nvPr>
        </p:nvSpPr>
        <p:spPr>
          <a:xfrm>
            <a:off x="3197294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4"/>
          <p:cNvSpPr>
            <a:spLocks noGrp="1"/>
          </p:cNvSpPr>
          <p:nvPr>
            <p:ph sz="quarter" idx="20"/>
          </p:nvPr>
        </p:nvSpPr>
        <p:spPr>
          <a:xfrm>
            <a:off x="403628" y="2247714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3"/>
          <p:cNvSpPr>
            <a:spLocks noGrp="1"/>
          </p:cNvSpPr>
          <p:nvPr>
            <p:ph sz="quarter" idx="19"/>
          </p:nvPr>
        </p:nvSpPr>
        <p:spPr>
          <a:xfrm>
            <a:off x="5990401" y="1061101"/>
            <a:ext cx="2734767" cy="118907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2"/>
          <p:cNvSpPr>
            <a:spLocks noGrp="1"/>
          </p:cNvSpPr>
          <p:nvPr>
            <p:ph sz="quarter" idx="18"/>
          </p:nvPr>
        </p:nvSpPr>
        <p:spPr>
          <a:xfrm>
            <a:off x="3196801" y="1061100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1"/>
          <p:cNvSpPr>
            <a:spLocks noGrp="1"/>
          </p:cNvSpPr>
          <p:nvPr>
            <p:ph sz="quarter" idx="16"/>
          </p:nvPr>
        </p:nvSpPr>
        <p:spPr>
          <a:xfrm>
            <a:off x="403201" y="1061100"/>
            <a:ext cx="2734767" cy="1188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00"/>
          </a:xfrm>
          <a:noFill/>
          <a:ln>
            <a:noFill/>
          </a:ln>
        </p:spPr>
        <p:txBody>
          <a:bodyPr anchor="ctr"/>
          <a:lstStyle>
            <a:lvl1pPr marL="85725" indent="0">
              <a:buNone/>
              <a:defRPr sz="9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4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9936996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Without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 b="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3" name="Cont1"/>
          <p:cNvSpPr>
            <a:spLocks noGrp="1"/>
          </p:cNvSpPr>
          <p:nvPr>
            <p:ph sz="quarter" idx="10"/>
          </p:nvPr>
        </p:nvSpPr>
        <p:spPr>
          <a:xfrm>
            <a:off x="395536" y="249268"/>
            <a:ext cx="8352606" cy="448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  <a:lvl4pPr marL="788670" indent="0">
              <a:buNone/>
              <a:defRPr/>
            </a:lvl4pPr>
            <a:lvl5pPr marL="994410" indent="0">
              <a:buNone/>
              <a:defRPr/>
            </a:lvl5pPr>
          </a:lstStyle>
          <a:p>
            <a:pPr lvl="0"/>
            <a:endParaRPr lang="en-US"/>
          </a:p>
        </p:txBody>
      </p:sp>
      <p:sp>
        <p:nvSpPr>
          <p:cNvPr id="6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224204633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0276FED8-8997-4F58-8AFF-1C828E6317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6" name="Cont1">
            <a:extLst>
              <a:ext uri="{FF2B5EF4-FFF2-40B4-BE49-F238E27FC236}">
                <a16:creationId xmlns:a16="http://schemas.microsoft.com/office/drawing/2014/main" id="{0FD23242-2B85-4AFF-87A6-1DD172122E8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7545" y="594000"/>
            <a:ext cx="8207375" cy="4131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7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663235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arn">
            <a:extLst>
              <a:ext uri="{FF2B5EF4-FFF2-40B4-BE49-F238E27FC236}">
                <a16:creationId xmlns:a16="http://schemas.microsoft.com/office/drawing/2014/main" id="{47720E19-23A6-4503-9FE5-09B05574BE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5" y="1090800"/>
            <a:ext cx="8207375" cy="36315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l-GR" sz="165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6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54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0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22112040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arn">
            <a:extLst>
              <a:ext uri="{FF2B5EF4-FFF2-40B4-BE49-F238E27FC236}">
                <a16:creationId xmlns:a16="http://schemas.microsoft.com/office/drawing/2014/main" id="{A68DF7E0-973E-421D-B439-7A4D49EA27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5"/>
          </p:nvPr>
        </p:nvSpPr>
        <p:spPr>
          <a:xfrm>
            <a:off x="467545" y="3159000"/>
            <a:ext cx="8207375" cy="1566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9" name="Cont1"/>
          <p:cNvSpPr>
            <a:spLocks noGrp="1"/>
          </p:cNvSpPr>
          <p:nvPr>
            <p:ph sz="quarter" idx="14"/>
          </p:nvPr>
        </p:nvSpPr>
        <p:spPr>
          <a:xfrm>
            <a:off x="467545" y="594000"/>
            <a:ext cx="8207375" cy="2565000"/>
          </a:xfrm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8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10203465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arn">
            <a:extLst>
              <a:ext uri="{FF2B5EF4-FFF2-40B4-BE49-F238E27FC236}">
                <a16:creationId xmlns:a16="http://schemas.microsoft.com/office/drawing/2014/main" id="{35860C19-CEF4-4406-B1AE-B1ED5B0E5A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10" name="PCont"/>
          <p:cNvSpPr>
            <a:spLocks noGrp="1"/>
          </p:cNvSpPr>
          <p:nvPr>
            <p:ph sz="quarter" idx="14"/>
          </p:nvPr>
        </p:nvSpPr>
        <p:spPr>
          <a:xfrm>
            <a:off x="467545" y="3375000"/>
            <a:ext cx="8207375" cy="135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endParaRPr lang="el-GR"/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467545" y="1090800"/>
            <a:ext cx="8207375" cy="2268000"/>
          </a:xfrm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Pre"/>
          <p:cNvSpPr>
            <a:spLocks noGrp="1"/>
          </p:cNvSpPr>
          <p:nvPr>
            <p:ph sz="quarter" idx="16" hasCustomPrompt="1"/>
          </p:nvPr>
        </p:nvSpPr>
        <p:spPr>
          <a:xfrm>
            <a:off x="469081" y="162000"/>
            <a:ext cx="8207375" cy="486054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1" name="RepTitle"/>
          <p:cNvSpPr>
            <a:spLocks noGrp="1"/>
          </p:cNvSpPr>
          <p:nvPr>
            <p:ph sz="quarter" idx="17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14421367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arn">
            <a:extLst>
              <a:ext uri="{FF2B5EF4-FFF2-40B4-BE49-F238E27FC236}">
                <a16:creationId xmlns:a16="http://schemas.microsoft.com/office/drawing/2014/main" id="{61F87840-3084-470E-A2FC-C42902C40D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0" name="Cont6"/>
          <p:cNvSpPr>
            <a:spLocks noGrp="1"/>
          </p:cNvSpPr>
          <p:nvPr>
            <p:ph sz="quarter" idx="22"/>
          </p:nvPr>
        </p:nvSpPr>
        <p:spPr>
          <a:xfrm>
            <a:off x="5990401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5"/>
          <p:cNvSpPr>
            <a:spLocks noGrp="1"/>
          </p:cNvSpPr>
          <p:nvPr>
            <p:ph sz="quarter" idx="21"/>
          </p:nvPr>
        </p:nvSpPr>
        <p:spPr>
          <a:xfrm>
            <a:off x="3197015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4"/>
          <p:cNvSpPr>
            <a:spLocks noGrp="1"/>
          </p:cNvSpPr>
          <p:nvPr>
            <p:ph sz="quarter" idx="20"/>
          </p:nvPr>
        </p:nvSpPr>
        <p:spPr>
          <a:xfrm>
            <a:off x="403628" y="26730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3"/>
          <p:cNvSpPr>
            <a:spLocks noGrp="1"/>
          </p:cNvSpPr>
          <p:nvPr>
            <p:ph sz="quarter" idx="19"/>
          </p:nvPr>
        </p:nvSpPr>
        <p:spPr>
          <a:xfrm>
            <a:off x="5990401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6" name="Cont2"/>
          <p:cNvSpPr>
            <a:spLocks noGrp="1"/>
          </p:cNvSpPr>
          <p:nvPr>
            <p:ph sz="quarter" idx="18"/>
          </p:nvPr>
        </p:nvSpPr>
        <p:spPr>
          <a:xfrm>
            <a:off x="3196801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591300"/>
            <a:ext cx="2734767" cy="2052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2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37359087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Cont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D3B3B8EA-406B-41AC-8191-6635FD4114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68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201" y="29160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6" name="Cont1"/>
          <p:cNvSpPr>
            <a:spLocks noGrp="1"/>
          </p:cNvSpPr>
          <p:nvPr>
            <p:ph sz="quarter" idx="16"/>
          </p:nvPr>
        </p:nvSpPr>
        <p:spPr>
          <a:xfrm>
            <a:off x="403201" y="1090800"/>
            <a:ext cx="2734767" cy="1809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648000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5" name="Pre"/>
          <p:cNvSpPr>
            <a:spLocks noGrp="1"/>
          </p:cNvSpPr>
          <p:nvPr>
            <p:ph sz="quarter" idx="14" hasCustomPrompt="1"/>
          </p:nvPr>
        </p:nvSpPr>
        <p:spPr>
          <a:xfrm>
            <a:off x="467545" y="162000"/>
            <a:ext cx="8207375" cy="486000"/>
          </a:xfrm>
          <a:noFill/>
          <a:ln>
            <a:noFill/>
          </a:ln>
        </p:spPr>
        <p:txBody>
          <a:bodyPr anchor="ctr"/>
          <a:lstStyle>
            <a:lvl1pPr marL="85725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 Comment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23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17912739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6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arn">
            <a:extLst>
              <a:ext uri="{FF2B5EF4-FFF2-40B4-BE49-F238E27FC236}">
                <a16:creationId xmlns:a16="http://schemas.microsoft.com/office/drawing/2014/main" id="{7420379E-EFA3-4229-85F1-138CD671E2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2000" y="2355652"/>
            <a:ext cx="8640000" cy="4321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/>
          <a:lstStyle>
            <a:lvl1pPr marL="0" indent="0" algn="ctr">
              <a:buNone/>
              <a:defRPr sz="1350">
                <a:solidFill>
                  <a:srgbClr val="FF0000"/>
                </a:solidFill>
                <a:latin typeface="+mn-lt"/>
                <a:cs typeface="Times New Roman" pitchFamily="18" charset="0"/>
              </a:defRPr>
            </a:lvl1pPr>
            <a:lvl2pPr marL="342900" indent="0">
              <a:buNone/>
              <a:defRPr sz="1350">
                <a:solidFill>
                  <a:srgbClr val="FF0000"/>
                </a:solidFill>
              </a:defRPr>
            </a:lvl2pPr>
            <a:lvl3pPr>
              <a:defRPr sz="1350">
                <a:solidFill>
                  <a:srgbClr val="FF0000"/>
                </a:solidFill>
              </a:defRPr>
            </a:lvl3pPr>
            <a:lvl4pPr>
              <a:defRPr sz="1350">
                <a:solidFill>
                  <a:srgbClr val="FF0000"/>
                </a:solidFill>
              </a:defRPr>
            </a:lvl4pPr>
            <a:lvl5pPr>
              <a:defRPr sz="135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/>
              <a:t>Warning</a:t>
            </a:r>
            <a:endParaRPr lang="el-GR"/>
          </a:p>
        </p:txBody>
      </p:sp>
      <p:sp>
        <p:nvSpPr>
          <p:cNvPr id="22" name="PCont"/>
          <p:cNvSpPr>
            <a:spLocks noGrp="1"/>
          </p:cNvSpPr>
          <p:nvPr>
            <p:ph sz="quarter" idx="17"/>
          </p:nvPr>
        </p:nvSpPr>
        <p:spPr>
          <a:xfrm>
            <a:off x="467545" y="3381840"/>
            <a:ext cx="8207375" cy="1350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1" name="Cont6"/>
          <p:cNvSpPr>
            <a:spLocks noGrp="1"/>
          </p:cNvSpPr>
          <p:nvPr>
            <p:ph sz="quarter" idx="22"/>
          </p:nvPr>
        </p:nvSpPr>
        <p:spPr>
          <a:xfrm>
            <a:off x="5990401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0" name="Cont5"/>
          <p:cNvSpPr>
            <a:spLocks noGrp="1"/>
          </p:cNvSpPr>
          <p:nvPr>
            <p:ph sz="quarter" idx="21"/>
          </p:nvPr>
        </p:nvSpPr>
        <p:spPr>
          <a:xfrm>
            <a:off x="3197294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9" name="Cont4"/>
          <p:cNvSpPr>
            <a:spLocks noGrp="1"/>
          </p:cNvSpPr>
          <p:nvPr>
            <p:ph sz="quarter" idx="20"/>
          </p:nvPr>
        </p:nvSpPr>
        <p:spPr>
          <a:xfrm>
            <a:off x="403628" y="20007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8" name="Cont3"/>
          <p:cNvSpPr>
            <a:spLocks noGrp="1"/>
          </p:cNvSpPr>
          <p:nvPr>
            <p:ph sz="quarter" idx="19"/>
          </p:nvPr>
        </p:nvSpPr>
        <p:spPr>
          <a:xfrm>
            <a:off x="5990401" y="585900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7" name="Cont2"/>
          <p:cNvSpPr>
            <a:spLocks noGrp="1"/>
          </p:cNvSpPr>
          <p:nvPr>
            <p:ph sz="quarter" idx="18"/>
          </p:nvPr>
        </p:nvSpPr>
        <p:spPr>
          <a:xfrm>
            <a:off x="3196801" y="585900"/>
            <a:ext cx="2734767" cy="1404311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15" name="Cont1"/>
          <p:cNvSpPr>
            <a:spLocks noGrp="1"/>
          </p:cNvSpPr>
          <p:nvPr>
            <p:ph sz="quarter" idx="16"/>
          </p:nvPr>
        </p:nvSpPr>
        <p:spPr>
          <a:xfrm>
            <a:off x="404345" y="585665"/>
            <a:ext cx="2734767" cy="1404000"/>
          </a:xfrm>
          <a:noFill/>
          <a:ln>
            <a:noFill/>
          </a:ln>
        </p:spPr>
        <p:txBody>
          <a:bodyPr anchor="ctr">
            <a:normAutofit/>
          </a:bodyPr>
          <a:lstStyle>
            <a:lvl1pPr marL="85725" indent="0">
              <a:buNone/>
              <a:defRPr sz="900"/>
            </a:lvl1pPr>
          </a:lstStyle>
          <a:p>
            <a:pPr lvl="0"/>
            <a:endParaRPr lang="el-GR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67544" y="163212"/>
            <a:ext cx="8208000" cy="410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n-US" sz="1650" kern="1200" cap="none" spc="-10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Title</a:t>
            </a:r>
            <a:endParaRPr lang="el-GR"/>
          </a:p>
        </p:txBody>
      </p:sp>
      <p:sp>
        <p:nvSpPr>
          <p:cNvPr id="13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9144000" cy="172800"/>
          </a:xfrm>
          <a:noFill/>
          <a:ln>
            <a:noFill/>
          </a:ln>
        </p:spPr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Report Title</a:t>
            </a:r>
            <a:endParaRPr lang="el-GR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  <p:extLst>
      <p:ext uri="{BB962C8B-B14F-4D97-AF65-F5344CB8AC3E}">
        <p14:creationId xmlns:p14="http://schemas.microsoft.com/office/powerpoint/2010/main" val="55147995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634035" y="2320409"/>
            <a:ext cx="4594621" cy="36576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1" r:id="rId3"/>
    <p:sldLayoutId id="2147483662" r:id="rId4"/>
    <p:sldLayoutId id="2147483686" r:id="rId5"/>
    <p:sldLayoutId id="2147483668" r:id="rId6"/>
    <p:sldLayoutId id="2147483691" r:id="rId7"/>
    <p:sldLayoutId id="2147483692" r:id="rId8"/>
    <p:sldLayoutId id="2147483689" r:id="rId9"/>
    <p:sldLayoutId id="2147483687" r:id="rId10"/>
  </p:sldLayoutIdLst>
  <p:transition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lang="el-GR" sz="165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z="2200" dirty="0"/>
              <a:t>Please valuate your company's current readiness to utilize AI in your business</a:t>
            </a:r>
          </a:p>
        </p:txBody>
      </p:sp>
      <p:graphicFrame>
        <p:nvGraphicFramePr>
          <p:cNvPr id="7" name="Cont1"/>
          <p:cNvGraphicFramePr/>
          <p:nvPr>
            <p:extLst>
              <p:ext uri="{D42A27DB-BD31-4B8C-83A1-F6EECF244321}">
                <p14:modId xmlns:p14="http://schemas.microsoft.com/office/powerpoint/2010/main" val="4005215106"/>
              </p:ext>
            </p:extLst>
          </p:nvPr>
        </p:nvGraphicFramePr>
        <p:xfrm>
          <a:off x="467545" y="1090800"/>
          <a:ext cx="8207375" cy="36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z="2200" b="1" dirty="0"/>
              <a:t>Has your company utilized AI in relation to its core business?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451319370"/>
              </p:ext>
            </p:extLst>
          </p:nvPr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 fontScale="90000"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8. </a:t>
            </a:r>
            <a:r>
              <a:rPr lang="en-US" dirty="0" err="1"/>
              <a:t>Oletteko</a:t>
            </a:r>
            <a:r>
              <a:rPr lang="en-US" dirty="0"/>
              <a:t> </a:t>
            </a:r>
            <a:r>
              <a:rPr lang="en-US" dirty="0" err="1"/>
              <a:t>käyttäneet</a:t>
            </a:r>
            <a:r>
              <a:rPr lang="en-US" dirty="0"/>
              <a:t> </a:t>
            </a:r>
            <a:r>
              <a:rPr lang="en-US" dirty="0" err="1"/>
              <a:t>tekoälyä</a:t>
            </a:r>
            <a:r>
              <a:rPr lang="en-US" dirty="0"/>
              <a:t> </a:t>
            </a:r>
            <a:r>
              <a:rPr lang="en-US" dirty="0" err="1"/>
              <a:t>hyödyksi</a:t>
            </a:r>
            <a:r>
              <a:rPr lang="en-US" dirty="0"/>
              <a:t> </a:t>
            </a:r>
            <a:r>
              <a:rPr lang="en-US" dirty="0" err="1"/>
              <a:t>yrityksen</a:t>
            </a:r>
            <a:r>
              <a:rPr lang="en-US" dirty="0"/>
              <a:t> </a:t>
            </a:r>
            <a:r>
              <a:rPr lang="en-US" dirty="0" err="1"/>
              <a:t>muissa</a:t>
            </a:r>
            <a:r>
              <a:rPr lang="en-US" dirty="0"/>
              <a:t> </a:t>
            </a:r>
            <a:r>
              <a:rPr lang="en-US" dirty="0" err="1"/>
              <a:t>toiminnoissa</a:t>
            </a:r>
            <a:r>
              <a:rPr lang="en-US" dirty="0"/>
              <a:t>? </a:t>
            </a:r>
            <a:r>
              <a:rPr lang="en-US" dirty="0" err="1"/>
              <a:t>Esimerkiksi</a:t>
            </a:r>
            <a:r>
              <a:rPr lang="en-US" dirty="0"/>
              <a:t> </a:t>
            </a:r>
            <a:r>
              <a:rPr lang="en-US" dirty="0" err="1"/>
              <a:t>myynti</a:t>
            </a:r>
            <a:r>
              <a:rPr lang="en-US" dirty="0"/>
              <a:t>, asiakaspalvelu, </a:t>
            </a:r>
            <a:r>
              <a:rPr lang="en-US" dirty="0" err="1"/>
              <a:t>markkinointi</a:t>
            </a:r>
            <a:r>
              <a:rPr lang="en-US" dirty="0"/>
              <a:t>.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2025 Turun kauppakamarin jäsenille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10. </a:t>
            </a:r>
            <a:r>
              <a:rPr lang="en-US" dirty="0" err="1"/>
              <a:t>Oletteko</a:t>
            </a:r>
            <a:r>
              <a:rPr lang="en-US" dirty="0"/>
              <a:t> </a:t>
            </a:r>
            <a:r>
              <a:rPr lang="en-US" dirty="0" err="1"/>
              <a:t>budjetoineet</a:t>
            </a:r>
            <a:r>
              <a:rPr lang="en-US" dirty="0"/>
              <a:t> </a:t>
            </a:r>
            <a:r>
              <a:rPr lang="en-US" dirty="0" err="1"/>
              <a:t>tekoälyn</a:t>
            </a:r>
            <a:r>
              <a:rPr lang="en-US" dirty="0"/>
              <a:t> </a:t>
            </a:r>
            <a:r>
              <a:rPr lang="en-US" dirty="0" err="1"/>
              <a:t>hyödyntämiseen</a:t>
            </a:r>
            <a:r>
              <a:rPr lang="en-US" dirty="0"/>
              <a:t> </a:t>
            </a:r>
            <a:r>
              <a:rPr lang="en-US" dirty="0" err="1"/>
              <a:t>erillisen</a:t>
            </a:r>
            <a:r>
              <a:rPr lang="en-US" dirty="0"/>
              <a:t> </a:t>
            </a:r>
            <a:r>
              <a:rPr lang="en-US" dirty="0" err="1"/>
              <a:t>määrärahan</a:t>
            </a:r>
            <a:r>
              <a:rPr lang="en-US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2025 Turun kauppakamarin jäsenille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165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12. </a:t>
            </a:r>
            <a:r>
              <a:rPr lang="en-US" dirty="0" err="1"/>
              <a:t>Mittaatteko</a:t>
            </a:r>
            <a:r>
              <a:rPr lang="en-US" dirty="0"/>
              <a:t> </a:t>
            </a:r>
            <a:r>
              <a:rPr lang="en-US" dirty="0" err="1"/>
              <a:t>tekoälyn</a:t>
            </a:r>
            <a:r>
              <a:rPr lang="en-US" dirty="0"/>
              <a:t> </a:t>
            </a:r>
            <a:r>
              <a:rPr lang="en-US" dirty="0" err="1"/>
              <a:t>tuottamaa</a:t>
            </a:r>
            <a:r>
              <a:rPr lang="en-US" dirty="0"/>
              <a:t> </a:t>
            </a:r>
            <a:r>
              <a:rPr lang="en-US" dirty="0" err="1"/>
              <a:t>arvoa</a:t>
            </a:r>
            <a:r>
              <a:rPr lang="en-US" dirty="0"/>
              <a:t> ja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vaikutuksia</a:t>
            </a:r>
            <a:r>
              <a:rPr lang="en-US" dirty="0"/>
              <a:t> </a:t>
            </a:r>
            <a:r>
              <a:rPr lang="en-US" dirty="0" err="1"/>
              <a:t>liiketoimintaanne</a:t>
            </a:r>
            <a:r>
              <a:rPr lang="en-US" dirty="0"/>
              <a:t>?</a:t>
            </a:r>
          </a:p>
        </p:txBody>
      </p:sp>
      <p:sp>
        <p:nvSpPr>
          <p:cNvPr id="5" name="RepTitle"/>
          <p:cNvSpPr>
            <a:spLocks noGrp="1"/>
          </p:cNvSpPr>
          <p:nvPr>
            <p:ph sz="quarter" idx="14" hasCustomPrompt="1"/>
          </p:nvPr>
        </p:nvSpPr>
        <p:spPr/>
        <p:txBody>
          <a:bodyPr>
            <a:noAutofit/>
          </a:bodyPr>
          <a:lstStyle>
            <a:lvl1pPr marL="85725" indent="0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900"/>
              <a:t>Kysely: ICT-valiokunnan kysely 2025 Turun kauppakamarin jäsenille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467545" y="594000"/>
          <a:ext cx="8207375" cy="413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/>
        <p:txBody>
          <a:bodyPr vert="horz" lIns="91440" tIns="45720" rIns="91440" bIns="45720" rtlCol="0" anchor="ctr" anchorCtr="1">
            <a:normAutofit/>
          </a:bodyPr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Powered by www.questback.com     19.2.2025 15:39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5.17"/>
  <p:tag name="AS_TITLE" val="Aspose.Slides for .NET 4.0"/>
  <p:tag name="AS_VERSION" val="17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0C15EADB0630348842F951FC64965BE" ma:contentTypeVersion="18" ma:contentTypeDescription="Luo uusi asiakirja." ma:contentTypeScope="" ma:versionID="2f0f49110bdadeab90802a3a033b9f64">
  <xsd:schema xmlns:xsd="http://www.w3.org/2001/XMLSchema" xmlns:xs="http://www.w3.org/2001/XMLSchema" xmlns:p="http://schemas.microsoft.com/office/2006/metadata/properties" xmlns:ns2="b7f530a0-03de-43bc-a8c6-44f1d1c9dbea" xmlns:ns3="11f1c30f-5dbf-42ad-8dcd-3a50249151a4" targetNamespace="http://schemas.microsoft.com/office/2006/metadata/properties" ma:root="true" ma:fieldsID="c433646ae72e4771b261432aeafab9ba" ns2:_="" ns3:_="">
    <xsd:import namespace="b7f530a0-03de-43bc-a8c6-44f1d1c9dbea"/>
    <xsd:import namespace="11f1c30f-5dbf-42ad-8dcd-3a50249151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530a0-03de-43bc-a8c6-44f1d1c9db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3f25e0bd-434f-4748-8a06-ef2431e9f3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1c30f-5dbf-42ad-8dcd-3a50249151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66451d8-8f7e-4b6d-9564-37deb857f010}" ma:internalName="TaxCatchAll" ma:showField="CatchAllData" ma:web="11f1c30f-5dbf-42ad-8dcd-3a50249151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f1c30f-5dbf-42ad-8dcd-3a50249151a4" xsi:nil="true"/>
    <lcf76f155ced4ddcb4097134ff3c332f xmlns="b7f530a0-03de-43bc-a8c6-44f1d1c9db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1A625D-93CC-42AF-8415-0D9BA9948B58}"/>
</file>

<file path=customXml/itemProps2.xml><?xml version="1.0" encoding="utf-8"?>
<ds:datastoreItem xmlns:ds="http://schemas.openxmlformats.org/officeDocument/2006/customXml" ds:itemID="{A0F5AE21-AA45-4754-A983-F0E45A6091FC}"/>
</file>

<file path=customXml/itemProps3.xml><?xml version="1.0" encoding="utf-8"?>
<ds:datastoreItem xmlns:ds="http://schemas.openxmlformats.org/officeDocument/2006/customXml" ds:itemID="{F0B61817-93F6-47B0-A4C1-DA2C2F967017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1147</TotalTime>
  <Words>126</Words>
  <Application>Microsoft Office PowerPoint</Application>
  <PresentationFormat>On-screen Show (16:9)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Please valuate your company's current readiness to utilize AI in your business</vt:lpstr>
      <vt:lpstr>Has your company utilized AI in relation to its core business?</vt:lpstr>
      <vt:lpstr>8. Oletteko käyttäneet tekoälyä hyödyksi yrityksen muissa toiminnoissa? Esimerkiksi myynti, asiakaspalvelu, markkinointi.</vt:lpstr>
      <vt:lpstr>10. Oletteko budjetoineet tekoälyn hyödyntämiseen erillisen määrärahan?</vt:lpstr>
      <vt:lpstr>12. Mittaatteko tekoälyn tuottamaa arvoa ja sen vaikutuksia liiketoimintaanne?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Olli Hakala</cp:lastModifiedBy>
  <cp:revision>390</cp:revision>
  <cp:lastPrinted>2025-03-03T13:15:26Z</cp:lastPrinted>
  <dcterms:created xsi:type="dcterms:W3CDTF">2013-05-14T13:56:12Z</dcterms:created>
  <dcterms:modified xsi:type="dcterms:W3CDTF">2025-03-11T11:56:25Z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0x01010040C15EADB0630348842F951FC64965BE</vt:lpwstr>
  </property>
</Properties>
</file>